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Default Extension="doc" ContentType="application/msword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0"/>
  </p:notesMasterIdLst>
  <p:sldIdLst>
    <p:sldId id="256" r:id="rId2"/>
    <p:sldId id="278" r:id="rId3"/>
    <p:sldId id="280" r:id="rId4"/>
    <p:sldId id="282" r:id="rId5"/>
    <p:sldId id="285" r:id="rId6"/>
    <p:sldId id="286" r:id="rId7"/>
    <p:sldId id="284" r:id="rId8"/>
    <p:sldId id="287" r:id="rId9"/>
    <p:sldId id="288" r:id="rId10"/>
    <p:sldId id="289" r:id="rId11"/>
    <p:sldId id="290" r:id="rId12"/>
    <p:sldId id="291" r:id="rId13"/>
    <p:sldId id="283" r:id="rId14"/>
    <p:sldId id="319" r:id="rId15"/>
    <p:sldId id="320" r:id="rId16"/>
    <p:sldId id="293" r:id="rId17"/>
    <p:sldId id="294" r:id="rId18"/>
    <p:sldId id="296" r:id="rId19"/>
    <p:sldId id="297" r:id="rId20"/>
    <p:sldId id="298" r:id="rId21"/>
    <p:sldId id="295" r:id="rId22"/>
    <p:sldId id="299" r:id="rId23"/>
    <p:sldId id="300" r:id="rId24"/>
    <p:sldId id="309" r:id="rId25"/>
    <p:sldId id="310" r:id="rId26"/>
    <p:sldId id="305" r:id="rId27"/>
    <p:sldId id="306" r:id="rId28"/>
    <p:sldId id="302" r:id="rId29"/>
    <p:sldId id="307" r:id="rId30"/>
    <p:sldId id="308" r:id="rId31"/>
    <p:sldId id="311" r:id="rId32"/>
    <p:sldId id="312" r:id="rId33"/>
    <p:sldId id="313" r:id="rId34"/>
    <p:sldId id="314" r:id="rId35"/>
    <p:sldId id="315" r:id="rId36"/>
    <p:sldId id="316" r:id="rId37"/>
    <p:sldId id="317" r:id="rId38"/>
    <p:sldId id="318" r:id="rId39"/>
  </p:sldIdLst>
  <p:sldSz cx="9144000" cy="6858000" type="screen4x3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7AEFF2"/>
    <a:srgbClr val="42679B"/>
    <a:srgbClr val="9999FF"/>
    <a:srgbClr val="66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96" autoAdjust="0"/>
    <p:restoredTop sz="94712" autoAdjust="0"/>
  </p:normalViewPr>
  <p:slideViewPr>
    <p:cSldViewPr>
      <p:cViewPr varScale="1">
        <p:scale>
          <a:sx n="62" d="100"/>
          <a:sy n="62" d="100"/>
        </p:scale>
        <p:origin x="-1123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A41E58D-7A60-4991-B864-CBCE918EF5EB}" type="datetimeFigureOut">
              <a:rPr lang="fr-FR" smtClean="0"/>
              <a:pPr/>
              <a:t>16/02/2011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E5F6BBE-01FE-4CBD-A1CE-0293306222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4D5A60-EBF9-4FD1-BE90-946750BD4301}" type="slidenum">
              <a:rPr lang="fr-FR"/>
              <a:pPr/>
              <a:t>6</a:t>
            </a:fld>
            <a:endParaRPr lang="fr-FR"/>
          </a:p>
        </p:txBody>
      </p:sp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E55542-E11E-44BA-8CB0-611185AA39B4}" type="slidenum">
              <a:rPr lang="fr-FR"/>
              <a:pPr/>
              <a:t>27</a:t>
            </a:fld>
            <a:endParaRPr lang="fr-FR"/>
          </a:p>
        </p:txBody>
      </p:sp>
      <p:sp>
        <p:nvSpPr>
          <p:cNvPr id="136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E55542-E11E-44BA-8CB0-611185AA39B4}" type="slidenum">
              <a:rPr lang="fr-FR"/>
              <a:pPr/>
              <a:t>28</a:t>
            </a:fld>
            <a:endParaRPr lang="fr-FR"/>
          </a:p>
        </p:txBody>
      </p:sp>
      <p:sp>
        <p:nvSpPr>
          <p:cNvPr id="136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E55542-E11E-44BA-8CB0-611185AA39B4}" type="slidenum">
              <a:rPr lang="fr-FR"/>
              <a:pPr/>
              <a:t>32</a:t>
            </a:fld>
            <a:endParaRPr lang="fr-FR"/>
          </a:p>
        </p:txBody>
      </p:sp>
      <p:sp>
        <p:nvSpPr>
          <p:cNvPr id="136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E55542-E11E-44BA-8CB0-611185AA39B4}" type="slidenum">
              <a:rPr lang="fr-FR"/>
              <a:pPr/>
              <a:t>33</a:t>
            </a:fld>
            <a:endParaRPr lang="fr-FR"/>
          </a:p>
        </p:txBody>
      </p:sp>
      <p:sp>
        <p:nvSpPr>
          <p:cNvPr id="136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E55542-E11E-44BA-8CB0-611185AA39B4}" type="slidenum">
              <a:rPr lang="fr-FR"/>
              <a:pPr/>
              <a:t>35</a:t>
            </a:fld>
            <a:endParaRPr lang="fr-FR"/>
          </a:p>
        </p:txBody>
      </p:sp>
      <p:sp>
        <p:nvSpPr>
          <p:cNvPr id="136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E55542-E11E-44BA-8CB0-611185AA39B4}" type="slidenum">
              <a:rPr lang="fr-FR"/>
              <a:pPr/>
              <a:t>36</a:t>
            </a:fld>
            <a:endParaRPr lang="fr-FR"/>
          </a:p>
        </p:txBody>
      </p:sp>
      <p:sp>
        <p:nvSpPr>
          <p:cNvPr id="136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E55542-E11E-44BA-8CB0-611185AA39B4}" type="slidenum">
              <a:rPr lang="fr-FR"/>
              <a:pPr/>
              <a:t>37</a:t>
            </a:fld>
            <a:endParaRPr lang="fr-FR"/>
          </a:p>
        </p:txBody>
      </p:sp>
      <p:sp>
        <p:nvSpPr>
          <p:cNvPr id="136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E55542-E11E-44BA-8CB0-611185AA39B4}" type="slidenum">
              <a:rPr lang="fr-FR"/>
              <a:pPr/>
              <a:t>38</a:t>
            </a:fld>
            <a:endParaRPr lang="fr-FR"/>
          </a:p>
        </p:txBody>
      </p:sp>
      <p:sp>
        <p:nvSpPr>
          <p:cNvPr id="136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E55542-E11E-44BA-8CB0-611185AA39B4}" type="slidenum">
              <a:rPr lang="fr-FR"/>
              <a:pPr/>
              <a:t>9</a:t>
            </a:fld>
            <a:endParaRPr lang="fr-FR"/>
          </a:p>
        </p:txBody>
      </p:sp>
      <p:sp>
        <p:nvSpPr>
          <p:cNvPr id="136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8E3FE6-BA16-45BA-8A45-65D5F83058A2}" type="slidenum">
              <a:rPr lang="fr-FR"/>
              <a:pPr/>
              <a:t>13</a:t>
            </a:fld>
            <a:endParaRPr lang="fr-FR"/>
          </a:p>
        </p:txBody>
      </p:sp>
      <p:sp>
        <p:nvSpPr>
          <p:cNvPr id="128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51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fr-FR" i="1"/>
              <a:t>[KETT-98 p74]</a:t>
            </a:r>
          </a:p>
          <a:p>
            <a:r>
              <a:rPr lang="fr-FR" i="1">
                <a:solidFill>
                  <a:srgbClr val="FF0000"/>
                </a:solidFill>
              </a:rPr>
              <a:t>Boundary:</a:t>
            </a:r>
            <a:r>
              <a:rPr lang="fr-FR" i="1"/>
              <a:t> une classe Boundary (ou classe de frontière) est une classe dont les objets sont présentés (visibles) par les acteurs du système. Ces classes se trouvent à la frontière du système et fournissent le moyen de </a:t>
            </a:r>
            <a:r>
              <a:rPr lang="fr-FR" i="1">
                <a:solidFill>
                  <a:srgbClr val="FF0000"/>
                </a:solidFill>
              </a:rPr>
              <a:t>communication du système avec l’extérieur</a:t>
            </a:r>
            <a:r>
              <a:rPr lang="fr-FR" i="1"/>
              <a:t>.  </a:t>
            </a:r>
            <a:r>
              <a:rPr lang="fr-FR"/>
              <a:t>Par exemple: un formulaire de saisie d’une commande.</a:t>
            </a:r>
          </a:p>
          <a:p>
            <a:r>
              <a:rPr lang="fr-FR" i="1">
                <a:solidFill>
                  <a:srgbClr val="FF0000"/>
                </a:solidFill>
              </a:rPr>
              <a:t>Entity</a:t>
            </a:r>
            <a:r>
              <a:rPr lang="fr-FR" i="1"/>
              <a:t>: une classe Entity (ou classe entité) représente des phénomènes internes du système qui sont directement liés au </a:t>
            </a:r>
            <a:r>
              <a:rPr lang="fr-FR" i="1">
                <a:solidFill>
                  <a:srgbClr val="FF0000"/>
                </a:solidFill>
              </a:rPr>
              <a:t>domaine de l’étude </a:t>
            </a:r>
            <a:r>
              <a:rPr lang="fr-FR">
                <a:solidFill>
                  <a:srgbClr val="FF0000"/>
                </a:solidFill>
              </a:rPr>
              <a:t>(objets métiers). </a:t>
            </a:r>
            <a:r>
              <a:rPr lang="fr-FR" i="1"/>
              <a:t>Ces classes sont en général (pas nécessairement) persistantes. </a:t>
            </a:r>
            <a:r>
              <a:rPr lang="fr-FR"/>
              <a:t>Par exemple une classe Commande.</a:t>
            </a:r>
          </a:p>
          <a:p>
            <a:r>
              <a:rPr lang="fr-FR" i="1">
                <a:solidFill>
                  <a:srgbClr val="FF0000"/>
                </a:solidFill>
              </a:rPr>
              <a:t>Control:</a:t>
            </a:r>
            <a:r>
              <a:rPr lang="fr-FR" i="1"/>
              <a:t> une classe Control (ou classe de contrôle) est une classe interne </a:t>
            </a:r>
            <a:r>
              <a:rPr lang="fr-CH" i="1"/>
              <a:t>du</a:t>
            </a:r>
            <a:r>
              <a:rPr lang="fr-FR" i="1"/>
              <a:t> système qui contrôle le </a:t>
            </a:r>
            <a:r>
              <a:rPr lang="fr-FR" i="1">
                <a:solidFill>
                  <a:srgbClr val="FF0000"/>
                </a:solidFill>
              </a:rPr>
              <a:t>comportement d’un ou plusieurs cas d’utilisation</a:t>
            </a:r>
            <a:r>
              <a:rPr lang="fr-FR" i="1"/>
              <a:t>. Ces classes sont souvent intangibles. Elles représentent une activité de contrôle, une règle de gestion, un chef d’orchestre… </a:t>
            </a:r>
            <a:r>
              <a:rPr lang="fr-FR"/>
              <a:t>Par exemple: les triggers d’une base de données.</a:t>
            </a:r>
          </a:p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8E3FE6-BA16-45BA-8A45-65D5F83058A2}" type="slidenum">
              <a:rPr lang="fr-FR"/>
              <a:pPr/>
              <a:t>14</a:t>
            </a:fld>
            <a:endParaRPr lang="fr-FR"/>
          </a:p>
        </p:txBody>
      </p:sp>
      <p:sp>
        <p:nvSpPr>
          <p:cNvPr id="128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51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fr-FR" i="1"/>
              <a:t>[KETT-98 p74]</a:t>
            </a:r>
          </a:p>
          <a:p>
            <a:r>
              <a:rPr lang="fr-FR" i="1">
                <a:solidFill>
                  <a:srgbClr val="FF0000"/>
                </a:solidFill>
              </a:rPr>
              <a:t>Boundary:</a:t>
            </a:r>
            <a:r>
              <a:rPr lang="fr-FR" i="1"/>
              <a:t> une classe Boundary (ou classe de frontière) est une classe dont les objets sont présentés (visibles) par les acteurs du système. Ces classes se trouvent à la frontière du système et fournissent le moyen de </a:t>
            </a:r>
            <a:r>
              <a:rPr lang="fr-FR" i="1">
                <a:solidFill>
                  <a:srgbClr val="FF0000"/>
                </a:solidFill>
              </a:rPr>
              <a:t>communication du système avec l’extérieur</a:t>
            </a:r>
            <a:r>
              <a:rPr lang="fr-FR" i="1"/>
              <a:t>.  </a:t>
            </a:r>
            <a:r>
              <a:rPr lang="fr-FR"/>
              <a:t>Par exemple: un formulaire de saisie d’une commande.</a:t>
            </a:r>
          </a:p>
          <a:p>
            <a:r>
              <a:rPr lang="fr-FR" i="1">
                <a:solidFill>
                  <a:srgbClr val="FF0000"/>
                </a:solidFill>
              </a:rPr>
              <a:t>Entity</a:t>
            </a:r>
            <a:r>
              <a:rPr lang="fr-FR" i="1"/>
              <a:t>: une classe Entity (ou classe entité) représente des phénomènes internes du système qui sont directement liés au </a:t>
            </a:r>
            <a:r>
              <a:rPr lang="fr-FR" i="1">
                <a:solidFill>
                  <a:srgbClr val="FF0000"/>
                </a:solidFill>
              </a:rPr>
              <a:t>domaine de l’étude </a:t>
            </a:r>
            <a:r>
              <a:rPr lang="fr-FR">
                <a:solidFill>
                  <a:srgbClr val="FF0000"/>
                </a:solidFill>
              </a:rPr>
              <a:t>(objets métiers). </a:t>
            </a:r>
            <a:r>
              <a:rPr lang="fr-FR" i="1"/>
              <a:t>Ces classes sont en général (pas nécessairement) persistantes. </a:t>
            </a:r>
            <a:r>
              <a:rPr lang="fr-FR"/>
              <a:t>Par exemple une classe Commande.</a:t>
            </a:r>
          </a:p>
          <a:p>
            <a:r>
              <a:rPr lang="fr-FR" i="1">
                <a:solidFill>
                  <a:srgbClr val="FF0000"/>
                </a:solidFill>
              </a:rPr>
              <a:t>Control:</a:t>
            </a:r>
            <a:r>
              <a:rPr lang="fr-FR" i="1"/>
              <a:t> une classe Control (ou classe de contrôle) est une classe interne </a:t>
            </a:r>
            <a:r>
              <a:rPr lang="fr-CH" i="1"/>
              <a:t>du</a:t>
            </a:r>
            <a:r>
              <a:rPr lang="fr-FR" i="1"/>
              <a:t> système qui contrôle le </a:t>
            </a:r>
            <a:r>
              <a:rPr lang="fr-FR" i="1">
                <a:solidFill>
                  <a:srgbClr val="FF0000"/>
                </a:solidFill>
              </a:rPr>
              <a:t>comportement d’un ou plusieurs cas d’utilisation</a:t>
            </a:r>
            <a:r>
              <a:rPr lang="fr-FR" i="1"/>
              <a:t>. Ces classes sont souvent intangibles. Elles représentent une activité de contrôle, une règle de gestion, un chef d’orchestre… </a:t>
            </a:r>
            <a:r>
              <a:rPr lang="fr-FR"/>
              <a:t>Par exemple: les triggers d’une base de données.</a:t>
            </a:r>
          </a:p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8E3FE6-BA16-45BA-8A45-65D5F83058A2}" type="slidenum">
              <a:rPr lang="fr-FR"/>
              <a:pPr/>
              <a:t>15</a:t>
            </a:fld>
            <a:endParaRPr lang="fr-FR"/>
          </a:p>
        </p:txBody>
      </p:sp>
      <p:sp>
        <p:nvSpPr>
          <p:cNvPr id="128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51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fr-FR" i="1"/>
              <a:t>[KETT-98 p74]</a:t>
            </a:r>
          </a:p>
          <a:p>
            <a:r>
              <a:rPr lang="fr-FR" i="1">
                <a:solidFill>
                  <a:srgbClr val="FF0000"/>
                </a:solidFill>
              </a:rPr>
              <a:t>Boundary:</a:t>
            </a:r>
            <a:r>
              <a:rPr lang="fr-FR" i="1"/>
              <a:t> une classe Boundary (ou classe de frontière) est une classe dont les objets sont présentés (visibles) par les acteurs du système. Ces classes se trouvent à la frontière du système et fournissent le moyen de </a:t>
            </a:r>
            <a:r>
              <a:rPr lang="fr-FR" i="1">
                <a:solidFill>
                  <a:srgbClr val="FF0000"/>
                </a:solidFill>
              </a:rPr>
              <a:t>communication du système avec l’extérieur</a:t>
            </a:r>
            <a:r>
              <a:rPr lang="fr-FR" i="1"/>
              <a:t>.  </a:t>
            </a:r>
            <a:r>
              <a:rPr lang="fr-FR"/>
              <a:t>Par exemple: un formulaire de saisie d’une commande.</a:t>
            </a:r>
          </a:p>
          <a:p>
            <a:r>
              <a:rPr lang="fr-FR" i="1">
                <a:solidFill>
                  <a:srgbClr val="FF0000"/>
                </a:solidFill>
              </a:rPr>
              <a:t>Entity</a:t>
            </a:r>
            <a:r>
              <a:rPr lang="fr-FR" i="1"/>
              <a:t>: une classe Entity (ou classe entité) représente des phénomènes internes du système qui sont directement liés au </a:t>
            </a:r>
            <a:r>
              <a:rPr lang="fr-FR" i="1">
                <a:solidFill>
                  <a:srgbClr val="FF0000"/>
                </a:solidFill>
              </a:rPr>
              <a:t>domaine de l’étude </a:t>
            </a:r>
            <a:r>
              <a:rPr lang="fr-FR">
                <a:solidFill>
                  <a:srgbClr val="FF0000"/>
                </a:solidFill>
              </a:rPr>
              <a:t>(objets métiers). </a:t>
            </a:r>
            <a:r>
              <a:rPr lang="fr-FR" i="1"/>
              <a:t>Ces classes sont en général (pas nécessairement) persistantes. </a:t>
            </a:r>
            <a:r>
              <a:rPr lang="fr-FR"/>
              <a:t>Par exemple une classe Commande.</a:t>
            </a:r>
          </a:p>
          <a:p>
            <a:r>
              <a:rPr lang="fr-FR" i="1">
                <a:solidFill>
                  <a:srgbClr val="FF0000"/>
                </a:solidFill>
              </a:rPr>
              <a:t>Control:</a:t>
            </a:r>
            <a:r>
              <a:rPr lang="fr-FR" i="1"/>
              <a:t> une classe Control (ou classe de contrôle) est une classe interne </a:t>
            </a:r>
            <a:r>
              <a:rPr lang="fr-CH" i="1"/>
              <a:t>du</a:t>
            </a:r>
            <a:r>
              <a:rPr lang="fr-FR" i="1"/>
              <a:t> système qui contrôle le </a:t>
            </a:r>
            <a:r>
              <a:rPr lang="fr-FR" i="1">
                <a:solidFill>
                  <a:srgbClr val="FF0000"/>
                </a:solidFill>
              </a:rPr>
              <a:t>comportement d’un ou plusieurs cas d’utilisation</a:t>
            </a:r>
            <a:r>
              <a:rPr lang="fr-FR" i="1"/>
              <a:t>. Ces classes sont souvent intangibles. Elles représentent une activité de contrôle, une règle de gestion, un chef d’orchestre… </a:t>
            </a:r>
            <a:r>
              <a:rPr lang="fr-FR"/>
              <a:t>Par exemple: les triggers d’une base de données.</a:t>
            </a:r>
          </a:p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E55542-E11E-44BA-8CB0-611185AA39B4}" type="slidenum">
              <a:rPr lang="fr-FR"/>
              <a:pPr/>
              <a:t>23</a:t>
            </a:fld>
            <a:endParaRPr lang="fr-FR"/>
          </a:p>
        </p:txBody>
      </p:sp>
      <p:sp>
        <p:nvSpPr>
          <p:cNvPr id="136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E55542-E11E-44BA-8CB0-611185AA39B4}" type="slidenum">
              <a:rPr lang="fr-FR"/>
              <a:pPr/>
              <a:t>24</a:t>
            </a:fld>
            <a:endParaRPr lang="fr-FR"/>
          </a:p>
        </p:txBody>
      </p:sp>
      <p:sp>
        <p:nvSpPr>
          <p:cNvPr id="136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E55542-E11E-44BA-8CB0-611185AA39B4}" type="slidenum">
              <a:rPr lang="fr-FR"/>
              <a:pPr/>
              <a:t>25</a:t>
            </a:fld>
            <a:endParaRPr lang="fr-FR"/>
          </a:p>
        </p:txBody>
      </p:sp>
      <p:sp>
        <p:nvSpPr>
          <p:cNvPr id="136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E55542-E11E-44BA-8CB0-611185AA39B4}" type="slidenum">
              <a:rPr lang="fr-FR"/>
              <a:pPr/>
              <a:t>26</a:t>
            </a:fld>
            <a:endParaRPr lang="fr-FR"/>
          </a:p>
        </p:txBody>
      </p:sp>
      <p:sp>
        <p:nvSpPr>
          <p:cNvPr id="136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A6E427-1729-4C8E-B289-3FCA39AF1CF0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</a:t>
            </a:r>
            <a:endParaRPr kumimoji="0" lang="en-US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FD825A-7C8F-4B7B-93A1-521F99B47CC2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EF7AD2-A358-4B45-96CF-9F34B5F6E575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88AE87-1DF8-48D1-B276-B3E56BB2F9DA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3CA43B-1BBC-4562-B9A6-A04576D60ED7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FE1AC0-7EE3-43D3-9B9B-B93A3FDEEE88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</a:t>
            </a:r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FFEA43-7C5E-45AC-A6E3-B587EFAF84DA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</a:t>
            </a:r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EB27B2-33DD-4CFD-BF37-2EA6A226A067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</a:t>
            </a:r>
            <a:endParaRPr kumimoji="0"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7B6FD8-2368-4FAC-89B0-F0AF54CD75E9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</a:t>
            </a:r>
            <a:endParaRPr kumimoji="0"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ABBE9E-5CE5-4961-BFA4-DBF172A83E23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</a:t>
            </a:r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A40F41-2386-4FA5-BC65-04B8176D2681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ISIMA 3</a:t>
            </a:r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‹N°›</a:t>
            </a:fld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9" name="Organigramme : 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Organigramme : 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595E8D79-F91F-4B44-8A43-030A348EE9F9}" type="datetime2">
              <a:rPr lang="fr-FR" smtClean="0"/>
              <a:pPr algn="r" eaLnBrk="1" latinLnBrk="0" hangingPunct="1"/>
              <a:t>mercredi 16 février 2011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ISIMA 3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‹N°›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3" name="Picture 1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324600"/>
            <a:ext cx="8732838" cy="323850"/>
          </a:xfrm>
          <a:prstGeom prst="rect">
            <a:avLst/>
          </a:prstGeom>
          <a:noFill/>
        </p:spPr>
      </p:pic>
      <p:pic>
        <p:nvPicPr>
          <p:cNvPr id="14" name="Picture 9"/>
          <p:cNvPicPr>
            <a:picLocks noChangeAspect="1" noChangeArrowheads="1"/>
          </p:cNvPicPr>
          <p:nvPr userDrawn="1"/>
        </p:nvPicPr>
        <p:blipFill>
          <a:blip r:embed="rId14" cstate="print"/>
          <a:srcRect t="8026"/>
          <a:stretch>
            <a:fillRect/>
          </a:stretch>
        </p:blipFill>
        <p:spPr bwMode="auto">
          <a:xfrm>
            <a:off x="1941513" y="1609725"/>
            <a:ext cx="7202487" cy="4638675"/>
          </a:xfrm>
          <a:prstGeom prst="rect">
            <a:avLst/>
          </a:prstGeom>
          <a:noFill/>
        </p:spPr>
      </p:pic>
      <p:sp>
        <p:nvSpPr>
          <p:cNvPr id="16" name="Freeform 8"/>
          <p:cNvSpPr>
            <a:spLocks/>
          </p:cNvSpPr>
          <p:nvPr userDrawn="1"/>
        </p:nvSpPr>
        <p:spPr bwMode="auto">
          <a:xfrm>
            <a:off x="457200" y="914400"/>
            <a:ext cx="8686800" cy="228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516" y="0"/>
              </a:cxn>
              <a:cxn ang="0">
                <a:pos x="11502" y="440"/>
              </a:cxn>
              <a:cxn ang="0">
                <a:pos x="8740" y="440"/>
              </a:cxn>
              <a:cxn ang="0">
                <a:pos x="8450" y="150"/>
              </a:cxn>
              <a:cxn ang="0">
                <a:pos x="150" y="150"/>
              </a:cxn>
              <a:cxn ang="0">
                <a:pos x="0" y="0"/>
              </a:cxn>
            </a:cxnLst>
            <a:rect l="0" t="0" r="r" b="b"/>
            <a:pathLst>
              <a:path w="11516" h="440">
                <a:moveTo>
                  <a:pt x="0" y="0"/>
                </a:moveTo>
                <a:lnTo>
                  <a:pt x="11516" y="0"/>
                </a:lnTo>
                <a:lnTo>
                  <a:pt x="11502" y="440"/>
                </a:lnTo>
                <a:lnTo>
                  <a:pt x="8740" y="440"/>
                </a:lnTo>
                <a:lnTo>
                  <a:pt x="8450" y="150"/>
                </a:lnTo>
                <a:lnTo>
                  <a:pt x="150" y="150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" name="Text Box 12"/>
          <p:cNvSpPr txBox="1">
            <a:spLocks noChangeArrowheads="1"/>
          </p:cNvSpPr>
          <p:nvPr userDrawn="1"/>
        </p:nvSpPr>
        <p:spPr bwMode="auto">
          <a:xfrm>
            <a:off x="8474075" y="6415088"/>
            <a:ext cx="593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3A330475-DA64-46D0-BCEE-45A26AA18B8A}" type="slidenum">
              <a:rPr lang="fr-FR" b="1">
                <a:solidFill>
                  <a:srgbClr val="42679B"/>
                </a:solidFill>
              </a:rPr>
              <a:pPr/>
              <a:t>‹N°›</a:t>
            </a:fld>
            <a:endParaRPr lang="fr-FR" b="1">
              <a:solidFill>
                <a:srgbClr val="42679B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Document_Microsoft_Office_Word_97_-_20031.doc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Feuille_Microsoft_Office_Excel_97-20033.xls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Feuille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990600" y="152400"/>
            <a:ext cx="8153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4000" b="1" dirty="0" smtClean="0">
                <a:solidFill>
                  <a:srgbClr val="42679B"/>
                </a:solidFill>
                <a:latin typeface="Comic Sans MS" pitchFamily="66" charset="0"/>
                <a:cs typeface="Arial" pitchFamily="34" charset="0"/>
              </a:rPr>
              <a:t>Ingénierie du Système Logiciel </a:t>
            </a:r>
            <a:endParaRPr lang="fr-FR" sz="2800" b="1" i="1" dirty="0">
              <a:solidFill>
                <a:srgbClr val="42679B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305800" y="6477000"/>
            <a:ext cx="5334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pic>
        <p:nvPicPr>
          <p:cNvPr id="4" name="Image 3" descr="ISIMA-logo-35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3657600"/>
            <a:ext cx="3200407" cy="612649"/>
          </a:xfrm>
          <a:prstGeom prst="rect">
            <a:avLst/>
          </a:prstGeom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447800" y="1752600"/>
            <a:ext cx="5105400" cy="707886"/>
          </a:xfrm>
          <a:prstGeom prst="rect">
            <a:avLst/>
          </a:prstGeom>
          <a:ln>
            <a:solidFill>
              <a:schemeClr val="lt1">
                <a:alpha val="54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fr-FR" sz="4000" b="1" dirty="0" smtClean="0">
                <a:solidFill>
                  <a:srgbClr val="7AEFF2"/>
                </a:solidFill>
                <a:latin typeface="Angsana New" pitchFamily="18" charset="-34"/>
                <a:cs typeface="Angsana New" pitchFamily="18" charset="-34"/>
              </a:rPr>
              <a:t>Etude de cas</a:t>
            </a:r>
            <a:endParaRPr lang="fr-FR" sz="2800" b="1" i="1" dirty="0">
              <a:solidFill>
                <a:srgbClr val="7AEFF2"/>
              </a:solidFill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1676400" y="5029200"/>
            <a:ext cx="6096000" cy="990600"/>
            <a:chOff x="1981200" y="4743510"/>
            <a:chExt cx="6096000" cy="990600"/>
          </a:xfrm>
        </p:grpSpPr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1981200" y="4743510"/>
              <a:ext cx="2514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fr-FR" sz="2000" b="1" dirty="0" smtClean="0">
                  <a:latin typeface="Comic Sans MS" pitchFamily="66" charset="0"/>
                  <a:cs typeface="Arial" pitchFamily="34" charset="0"/>
                </a:rPr>
                <a:t>Christine FORCE</a:t>
              </a:r>
              <a:endParaRPr lang="fr-FR" sz="2000" b="1" i="1" dirty="0">
                <a:latin typeface="Comic Sans MS" pitchFamily="66" charset="0"/>
                <a:cs typeface="Arial" pitchFamily="34" charset="0"/>
              </a:endParaRPr>
            </a:p>
          </p:txBody>
        </p:sp>
        <p:pic>
          <p:nvPicPr>
            <p:cNvPr id="1026" name="Picture 2" descr="bd04914_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48200" y="4930895"/>
              <a:ext cx="846933" cy="5746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5867400" y="5419725"/>
              <a:ext cx="2209800" cy="314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guittard.cedric@wanadoo.fr</a:t>
              </a:r>
              <a:endPara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676400" y="5638800"/>
            <a:ext cx="2514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2000" b="1" dirty="0" smtClean="0">
                <a:latin typeface="Comic Sans MS" pitchFamily="66" charset="0"/>
                <a:cs typeface="Arial" pitchFamily="34" charset="0"/>
              </a:rPr>
              <a:t>Cédric GUITTARD </a:t>
            </a:r>
            <a:endParaRPr lang="fr-FR" sz="2000" b="1" i="1" dirty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5622925" y="5105400"/>
            <a:ext cx="192087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r>
              <a:rPr lang="fr-FR" sz="1400" b="1" dirty="0" smtClean="0">
                <a:latin typeface="Calibri" pitchFamily="34" charset="0"/>
              </a:rPr>
              <a:t>Christine.force@isima.fr</a:t>
            </a:r>
            <a:endParaRPr lang="fr-FR" sz="1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8153400" cy="914400"/>
          </a:xfrm>
        </p:spPr>
        <p:txBody>
          <a:bodyPr>
            <a:normAutofit/>
          </a:bodyPr>
          <a:lstStyle/>
          <a:p>
            <a:r>
              <a:rPr lang="fr-FR" sz="2400" dirty="0"/>
              <a:t>Exemple: «  Entrer dans </a:t>
            </a:r>
            <a:r>
              <a:rPr lang="fr-FR" sz="2400" dirty="0" smtClean="0"/>
              <a:t>un bâtiment </a:t>
            </a:r>
            <a:r>
              <a:rPr lang="fr-FR" sz="2400" dirty="0"/>
              <a:t> »(1)</a:t>
            </a:r>
          </a:p>
        </p:txBody>
      </p:sp>
      <p:sp>
        <p:nvSpPr>
          <p:cNvPr id="1362947" name="Rectangle 3"/>
          <p:cNvSpPr>
            <a:spLocks noChangeArrowheads="1"/>
          </p:cNvSpPr>
          <p:nvPr/>
        </p:nvSpPr>
        <p:spPr bwMode="auto">
          <a:xfrm>
            <a:off x="884238" y="1219200"/>
            <a:ext cx="8259762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b="1" dirty="0">
                <a:latin typeface="Times New Roman" pitchFamily="18" charset="0"/>
              </a:rPr>
              <a:t>Primary Actor</a:t>
            </a:r>
            <a:r>
              <a:rPr lang="en-US" dirty="0">
                <a:latin typeface="Times New Roman" pitchFamily="18" charset="0"/>
              </a:rPr>
              <a:t>: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Employee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b="1" dirty="0">
                <a:latin typeface="Times New Roman" pitchFamily="18" charset="0"/>
              </a:rPr>
              <a:t>Purpose: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dirty="0">
                <a:latin typeface="Times New Roman" pitchFamily="18" charset="0"/>
              </a:rPr>
              <a:t>The Employee identifies itself at security gates to enter the building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b="1" dirty="0">
                <a:latin typeface="Times New Roman" pitchFamily="18" charset="0"/>
              </a:rPr>
              <a:t>Activation: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u="sng" dirty="0">
                <a:latin typeface="Times New Roman" pitchFamily="18" charset="0"/>
              </a:rPr>
              <a:t>Event</a:t>
            </a:r>
            <a:r>
              <a:rPr lang="en-US" dirty="0">
                <a:latin typeface="Times New Roman" pitchFamily="18" charset="0"/>
              </a:rPr>
              <a:t>: Use case starts when the Employee presents identification card before the gates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u="sng" dirty="0">
                <a:latin typeface="Times New Roman" pitchFamily="18" charset="0"/>
              </a:rPr>
              <a:t>Precondition</a:t>
            </a:r>
            <a:r>
              <a:rPr lang="en-US" dirty="0">
                <a:latin typeface="Times New Roman" pitchFamily="18" charset="0"/>
              </a:rPr>
              <a:t>: opening hours only !</a:t>
            </a:r>
            <a:endParaRPr lang="en-US" sz="1600" dirty="0">
              <a:latin typeface="Times New Roman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u="sng" dirty="0">
                <a:latin typeface="Times New Roman" pitchFamily="18" charset="0"/>
              </a:rPr>
              <a:t>Post-condition</a:t>
            </a:r>
            <a:r>
              <a:rPr lang="en-US" dirty="0">
                <a:latin typeface="Times New Roman" pitchFamily="18" charset="0"/>
              </a:rPr>
              <a:t>: the Employee is in the building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b="1" dirty="0">
                <a:latin typeface="Times New Roman" pitchFamily="18" charset="0"/>
              </a:rPr>
              <a:t>Basic scenario:</a:t>
            </a:r>
          </a:p>
          <a:p>
            <a:pPr marL="742950" lvl="1" indent="-285750" algn="l">
              <a:spcBef>
                <a:spcPct val="20000"/>
              </a:spcBef>
            </a:pPr>
            <a:r>
              <a:rPr lang="en-US" sz="1600" dirty="0">
                <a:latin typeface="Times New Roman" pitchFamily="18" charset="0"/>
              </a:rPr>
              <a:t>1- the System reads identification card’s content</a:t>
            </a:r>
          </a:p>
          <a:p>
            <a:pPr marL="742950" lvl="1" indent="-285750" algn="l">
              <a:spcBef>
                <a:spcPct val="20000"/>
              </a:spcBef>
            </a:pPr>
            <a:r>
              <a:rPr lang="en-US" sz="1600" dirty="0">
                <a:latin typeface="Times New Roman" pitchFamily="18" charset="0"/>
              </a:rPr>
              <a:t>2- the System verifies that the identification card content is valid and belongs to an 	authorized personnel of the company</a:t>
            </a:r>
          </a:p>
          <a:p>
            <a:pPr marL="742950" lvl="1" indent="-285750" algn="l">
              <a:spcBef>
                <a:spcPct val="20000"/>
              </a:spcBef>
            </a:pPr>
            <a:r>
              <a:rPr lang="en-US" sz="1600" dirty="0">
                <a:latin typeface="Times New Roman" pitchFamily="18" charset="0"/>
              </a:rPr>
              <a:t>3- the System opens the gates</a:t>
            </a:r>
          </a:p>
          <a:p>
            <a:pPr marL="742950" lvl="1" indent="-285750" algn="l">
              <a:spcBef>
                <a:spcPct val="20000"/>
              </a:spcBef>
            </a:pPr>
            <a:r>
              <a:rPr lang="en-US" sz="1600" dirty="0">
                <a:latin typeface="Times New Roman" pitchFamily="18" charset="0"/>
              </a:rPr>
              <a:t>4- once the Employee has passed through, the System closes the gates</a:t>
            </a:r>
          </a:p>
          <a:p>
            <a:pPr marL="742950" lvl="1" indent="-285750" algn="l">
              <a:spcBef>
                <a:spcPct val="20000"/>
              </a:spcBef>
            </a:pPr>
            <a:r>
              <a:rPr lang="en-US" sz="1600" dirty="0">
                <a:latin typeface="Times New Roman" pitchFamily="18" charset="0"/>
              </a:rPr>
              <a:t>5- The use case ends </a:t>
            </a:r>
            <a:r>
              <a:rPr lang="en-US" dirty="0">
                <a:solidFill>
                  <a:srgbClr val="0099FF"/>
                </a:solidFill>
                <a:latin typeface="Times New Roman" pitchFamily="18" charset="0"/>
              </a:rPr>
              <a:t>successfully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8906-DA3D-4310-A232-9566D06F565E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6172200" cy="549275"/>
          </a:xfrm>
        </p:spPr>
        <p:txBody>
          <a:bodyPr>
            <a:normAutofit/>
          </a:bodyPr>
          <a:lstStyle/>
          <a:p>
            <a:r>
              <a:rPr lang="fr-FR" sz="2400" dirty="0"/>
              <a:t>Exemple: « Entrer dans un bâtiment » (2)</a:t>
            </a:r>
          </a:p>
        </p:txBody>
      </p:sp>
      <p:sp>
        <p:nvSpPr>
          <p:cNvPr id="1363971" name="Rectangle 3"/>
          <p:cNvSpPr>
            <a:spLocks noChangeArrowheads="1"/>
          </p:cNvSpPr>
          <p:nvPr/>
        </p:nvSpPr>
        <p:spPr bwMode="auto">
          <a:xfrm>
            <a:off x="533400" y="1219200"/>
            <a:ext cx="8259763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000" b="1" dirty="0">
                <a:latin typeface="Times New Roman" pitchFamily="18" charset="0"/>
              </a:rPr>
              <a:t>Basic scenario</a:t>
            </a:r>
            <a:r>
              <a:rPr lang="en-US" sz="2000" dirty="0">
                <a:latin typeface="Times New Roman" pitchFamily="18" charset="0"/>
              </a:rPr>
              <a:t>:</a:t>
            </a:r>
          </a:p>
          <a:p>
            <a:pPr marL="742950" lvl="1" indent="-285750" algn="l">
              <a:spcBef>
                <a:spcPct val="20000"/>
              </a:spcBef>
            </a:pPr>
            <a:r>
              <a:rPr lang="en-US" dirty="0">
                <a:latin typeface="Times New Roman" pitchFamily="18" charset="0"/>
              </a:rPr>
              <a:t>1- the system reads identification card’s content</a:t>
            </a:r>
          </a:p>
          <a:p>
            <a:pPr marL="742950" lvl="1" indent="-285750" algn="l">
              <a:spcBef>
                <a:spcPct val="20000"/>
              </a:spcBef>
            </a:pPr>
            <a:r>
              <a:rPr lang="en-US" dirty="0">
                <a:latin typeface="Times New Roman" pitchFamily="18" charset="0"/>
              </a:rPr>
              <a:t>2- the system verifies that the identification card content is valid and belongs to an 	authorized personnel of the company</a:t>
            </a:r>
          </a:p>
          <a:p>
            <a:pPr marL="742950" lvl="1" indent="-285750" algn="l">
              <a:spcBef>
                <a:spcPct val="20000"/>
              </a:spcBef>
            </a:pPr>
            <a:r>
              <a:rPr lang="en-US" dirty="0">
                <a:latin typeface="Times New Roman" pitchFamily="18" charset="0"/>
              </a:rPr>
              <a:t>3- the system opens the gates</a:t>
            </a:r>
          </a:p>
          <a:p>
            <a:pPr marL="742950" lvl="1" indent="-285750" algn="l">
              <a:spcBef>
                <a:spcPct val="20000"/>
              </a:spcBef>
            </a:pPr>
            <a:r>
              <a:rPr lang="en-US" dirty="0">
                <a:latin typeface="Times New Roman" pitchFamily="18" charset="0"/>
              </a:rPr>
              <a:t>4- once the employee has passed through, the system closes the gates</a:t>
            </a:r>
          </a:p>
          <a:p>
            <a:pPr marL="742950" lvl="1" indent="-285750" algn="l">
              <a:spcBef>
                <a:spcPct val="20000"/>
              </a:spcBef>
            </a:pPr>
            <a:r>
              <a:rPr lang="en-US" dirty="0">
                <a:latin typeface="Times New Roman" pitchFamily="18" charset="0"/>
              </a:rPr>
              <a:t>5- The use case ends </a:t>
            </a:r>
            <a:r>
              <a:rPr lang="en-US" dirty="0">
                <a:solidFill>
                  <a:srgbClr val="0099FF"/>
                </a:solidFill>
                <a:latin typeface="Times New Roman" pitchFamily="18" charset="0"/>
              </a:rPr>
              <a:t>successfully</a:t>
            </a:r>
            <a:endParaRPr lang="en-US" dirty="0">
              <a:latin typeface="Times New Roman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2000" dirty="0">
              <a:latin typeface="Times New Roman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000" b="1" dirty="0">
                <a:latin typeface="Times New Roman" pitchFamily="18" charset="0"/>
              </a:rPr>
              <a:t>Alternate scenario</a:t>
            </a:r>
            <a:r>
              <a:rPr lang="en-US" sz="2400" dirty="0">
                <a:latin typeface="Times New Roman" pitchFamily="18" charset="0"/>
              </a:rPr>
              <a:t>: on step 3: </a:t>
            </a:r>
            <a:r>
              <a:rPr lang="en-US" sz="2400" i="1" dirty="0">
                <a:latin typeface="Times New Roman" pitchFamily="18" charset="0"/>
              </a:rPr>
              <a:t>Employee access grant has to be renewed</a:t>
            </a:r>
            <a:endParaRPr lang="en-US" sz="2000" dirty="0">
              <a:latin typeface="Times New Roman" pitchFamily="18" charset="0"/>
            </a:endParaRPr>
          </a:p>
          <a:p>
            <a:pPr marL="742950" lvl="1" indent="-285750" algn="l">
              <a:spcBef>
                <a:spcPct val="20000"/>
              </a:spcBef>
            </a:pPr>
            <a:r>
              <a:rPr lang="en-US" sz="1600" dirty="0">
                <a:latin typeface="Times New Roman" pitchFamily="18" charset="0"/>
              </a:rPr>
              <a:t>1- the System opens the gates</a:t>
            </a:r>
          </a:p>
          <a:p>
            <a:pPr marL="742950" lvl="1" indent="-285750" algn="l">
              <a:spcBef>
                <a:spcPct val="20000"/>
              </a:spcBef>
            </a:pPr>
            <a:r>
              <a:rPr lang="en-US" sz="1600" dirty="0">
                <a:latin typeface="Times New Roman" pitchFamily="18" charset="0"/>
              </a:rPr>
              <a:t>2- the System informs the Employee that access will not be granted next time if not 	renewed by company authority</a:t>
            </a:r>
          </a:p>
          <a:p>
            <a:pPr marL="742950" lvl="1" indent="-285750" algn="l">
              <a:spcBef>
                <a:spcPct val="20000"/>
              </a:spcBef>
            </a:pPr>
            <a:r>
              <a:rPr lang="en-US" sz="1600" dirty="0">
                <a:latin typeface="Times New Roman" pitchFamily="18" charset="0"/>
              </a:rPr>
              <a:t>2- the use case ends </a:t>
            </a:r>
            <a:r>
              <a:rPr lang="en-US" sz="1600" dirty="0">
                <a:solidFill>
                  <a:srgbClr val="0099FF"/>
                </a:solidFill>
                <a:latin typeface="Times New Roman" pitchFamily="18" charset="0"/>
              </a:rPr>
              <a:t>successfully</a:t>
            </a:r>
            <a:endParaRPr lang="en-US" sz="1600" dirty="0">
              <a:latin typeface="Times New Roman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dirty="0">
              <a:latin typeface="Times New Roman" pitchFamily="18" charset="0"/>
            </a:endParaRPr>
          </a:p>
        </p:txBody>
      </p:sp>
      <p:sp>
        <p:nvSpPr>
          <p:cNvPr id="1363972" name="Rectangle 4"/>
          <p:cNvSpPr>
            <a:spLocks noChangeArrowheads="1"/>
          </p:cNvSpPr>
          <p:nvPr/>
        </p:nvSpPr>
        <p:spPr bwMode="auto">
          <a:xfrm>
            <a:off x="533400" y="3886200"/>
            <a:ext cx="7924800" cy="762000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867150" y="2667000"/>
            <a:ext cx="1543050" cy="1273175"/>
            <a:chOff x="1896" y="1503"/>
            <a:chExt cx="972" cy="802"/>
          </a:xfrm>
        </p:grpSpPr>
        <p:sp>
          <p:nvSpPr>
            <p:cNvPr id="1363974" name="Freeform 6"/>
            <p:cNvSpPr>
              <a:spLocks/>
            </p:cNvSpPr>
            <p:nvPr/>
          </p:nvSpPr>
          <p:spPr bwMode="auto">
            <a:xfrm>
              <a:off x="1896" y="1503"/>
              <a:ext cx="972" cy="513"/>
            </a:xfrm>
            <a:custGeom>
              <a:avLst/>
              <a:gdLst/>
              <a:ahLst/>
              <a:cxnLst>
                <a:cxn ang="0">
                  <a:pos x="504" y="513"/>
                </a:cxn>
                <a:cxn ang="0">
                  <a:pos x="888" y="357"/>
                </a:cxn>
                <a:cxn ang="0">
                  <a:pos x="0" y="0"/>
                </a:cxn>
              </a:cxnLst>
              <a:rect l="0" t="0" r="r" b="b"/>
              <a:pathLst>
                <a:path w="972" h="513">
                  <a:moveTo>
                    <a:pt x="504" y="513"/>
                  </a:moveTo>
                  <a:cubicBezTo>
                    <a:pt x="716" y="487"/>
                    <a:pt x="972" y="442"/>
                    <a:pt x="888" y="357"/>
                  </a:cubicBezTo>
                  <a:cubicBezTo>
                    <a:pt x="804" y="272"/>
                    <a:pt x="185" y="74"/>
                    <a:pt x="0" y="0"/>
                  </a:cubicBezTo>
                </a:path>
              </a:pathLst>
            </a:custGeom>
            <a:noFill/>
            <a:ln w="57150" cap="flat" cmpd="sng">
              <a:solidFill>
                <a:srgbClr val="993366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63975" name="Freeform 7"/>
            <p:cNvSpPr>
              <a:spLocks/>
            </p:cNvSpPr>
            <p:nvPr/>
          </p:nvSpPr>
          <p:spPr bwMode="auto">
            <a:xfrm>
              <a:off x="2173" y="1986"/>
              <a:ext cx="326" cy="319"/>
            </a:xfrm>
            <a:custGeom>
              <a:avLst/>
              <a:gdLst/>
              <a:ahLst/>
              <a:cxnLst>
                <a:cxn ang="0">
                  <a:pos x="62" y="106"/>
                </a:cxn>
                <a:cxn ang="0">
                  <a:pos x="4" y="212"/>
                </a:cxn>
                <a:cxn ang="0">
                  <a:pos x="88" y="305"/>
                </a:cxn>
                <a:cxn ang="0">
                  <a:pos x="200" y="292"/>
                </a:cxn>
                <a:cxn ang="0">
                  <a:pos x="311" y="143"/>
                </a:cxn>
                <a:cxn ang="0">
                  <a:pos x="110" y="0"/>
                </a:cxn>
              </a:cxnLst>
              <a:rect l="0" t="0" r="r" b="b"/>
              <a:pathLst>
                <a:path w="326" h="319">
                  <a:moveTo>
                    <a:pt x="62" y="106"/>
                  </a:moveTo>
                  <a:cubicBezTo>
                    <a:pt x="52" y="124"/>
                    <a:pt x="0" y="179"/>
                    <a:pt x="4" y="212"/>
                  </a:cubicBezTo>
                  <a:cubicBezTo>
                    <a:pt x="8" y="245"/>
                    <a:pt x="55" y="292"/>
                    <a:pt x="88" y="305"/>
                  </a:cubicBezTo>
                  <a:cubicBezTo>
                    <a:pt x="121" y="318"/>
                    <a:pt x="163" y="319"/>
                    <a:pt x="200" y="292"/>
                  </a:cubicBezTo>
                  <a:cubicBezTo>
                    <a:pt x="237" y="265"/>
                    <a:pt x="326" y="192"/>
                    <a:pt x="311" y="143"/>
                  </a:cubicBezTo>
                  <a:cubicBezTo>
                    <a:pt x="296" y="94"/>
                    <a:pt x="152" y="30"/>
                    <a:pt x="110" y="0"/>
                  </a:cubicBezTo>
                </a:path>
              </a:pathLst>
            </a:custGeom>
            <a:noFill/>
            <a:ln w="57150" cap="flat" cmpd="sng">
              <a:solidFill>
                <a:srgbClr val="993366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8133A-555D-438D-9D63-E4246A19F70C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63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63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63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3971" grpId="0" autoUpdateAnimBg="0"/>
      <p:bldP spid="136397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6172200" cy="476250"/>
          </a:xfrm>
        </p:spPr>
        <p:txBody>
          <a:bodyPr>
            <a:normAutofit/>
          </a:bodyPr>
          <a:lstStyle/>
          <a:p>
            <a:r>
              <a:rPr lang="fr-FR" sz="2400" dirty="0"/>
              <a:t>Exemple</a:t>
            </a:r>
            <a:r>
              <a:rPr lang="fr-FR" sz="2400" dirty="0" smtClean="0"/>
              <a:t>:   «</a:t>
            </a:r>
            <a:r>
              <a:rPr lang="fr-FR" sz="2400" dirty="0"/>
              <a:t> Entrer dans un bâtiment » (3)</a:t>
            </a:r>
          </a:p>
        </p:txBody>
      </p:sp>
      <p:sp>
        <p:nvSpPr>
          <p:cNvPr id="1364995" name="Rectangle 3"/>
          <p:cNvSpPr>
            <a:spLocks noChangeArrowheads="1"/>
          </p:cNvSpPr>
          <p:nvPr/>
        </p:nvSpPr>
        <p:spPr bwMode="auto">
          <a:xfrm>
            <a:off x="609600" y="933450"/>
            <a:ext cx="845820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000" b="1" dirty="0">
                <a:latin typeface="Times New Roman" pitchFamily="18" charset="0"/>
              </a:rPr>
              <a:t>Basic scenario</a:t>
            </a:r>
            <a:r>
              <a:rPr lang="en-US" sz="2000" dirty="0">
                <a:latin typeface="Times New Roman" pitchFamily="18" charset="0"/>
              </a:rPr>
              <a:t>: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1600" dirty="0">
                <a:latin typeface="Times New Roman" pitchFamily="18" charset="0"/>
              </a:rPr>
              <a:t>1- the system reads identification card’s content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1600" dirty="0">
                <a:latin typeface="Times New Roman" pitchFamily="18" charset="0"/>
              </a:rPr>
              <a:t>2- the system verifies that the identification card content is valid and belongs to an 	authorized personnel of the company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1600" dirty="0">
                <a:latin typeface="Times New Roman" pitchFamily="18" charset="0"/>
              </a:rPr>
              <a:t>3- the system opens the gates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1600" dirty="0">
                <a:latin typeface="Times New Roman" pitchFamily="18" charset="0"/>
              </a:rPr>
              <a:t>4- once the employee has passed through, the system closes the gates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1600" dirty="0">
                <a:latin typeface="Times New Roman" pitchFamily="18" charset="0"/>
              </a:rPr>
              <a:t>5- The use case ends </a:t>
            </a:r>
            <a:r>
              <a:rPr lang="en-US" sz="1600" dirty="0">
                <a:solidFill>
                  <a:srgbClr val="0099FF"/>
                </a:solidFill>
                <a:latin typeface="Times New Roman" pitchFamily="18" charset="0"/>
              </a:rPr>
              <a:t>successfully</a:t>
            </a:r>
            <a:endParaRPr lang="en-US" sz="1600" dirty="0">
              <a:latin typeface="Times New Roman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1000" dirty="0">
              <a:latin typeface="Times New Roman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000" b="1" dirty="0">
                <a:latin typeface="Times New Roman" pitchFamily="18" charset="0"/>
              </a:rPr>
              <a:t>Alternate scenario</a:t>
            </a:r>
            <a:r>
              <a:rPr lang="en-US" sz="2000" dirty="0">
                <a:latin typeface="Times New Roman" pitchFamily="18" charset="0"/>
              </a:rPr>
              <a:t>:</a:t>
            </a:r>
            <a:r>
              <a:rPr lang="en-US" sz="2400" dirty="0">
                <a:latin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</a:rPr>
              <a:t>on step 3: </a:t>
            </a:r>
            <a:r>
              <a:rPr lang="en-US" sz="2000" i="1" dirty="0">
                <a:latin typeface="Times New Roman" pitchFamily="18" charset="0"/>
              </a:rPr>
              <a:t>Employee access grant has to be renewed</a:t>
            </a:r>
            <a:endParaRPr lang="en-US" sz="2000" dirty="0">
              <a:latin typeface="Times New Roman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1600" dirty="0">
                <a:latin typeface="Times New Roman" pitchFamily="18" charset="0"/>
              </a:rPr>
              <a:t>1- the System opens the gates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1600" dirty="0">
                <a:latin typeface="Times New Roman" pitchFamily="18" charset="0"/>
              </a:rPr>
              <a:t>2- the System informs the Employee that access will not be granted next time if not 	renewed by company authority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1600" dirty="0">
                <a:latin typeface="Times New Roman" pitchFamily="18" charset="0"/>
              </a:rPr>
              <a:t>2- the use case ends </a:t>
            </a:r>
            <a:r>
              <a:rPr lang="en-US" sz="1600" dirty="0">
                <a:solidFill>
                  <a:srgbClr val="0099FF"/>
                </a:solidFill>
                <a:latin typeface="Times New Roman" pitchFamily="18" charset="0"/>
              </a:rPr>
              <a:t>successfully</a:t>
            </a:r>
            <a:endParaRPr lang="en-US" sz="1600" dirty="0">
              <a:latin typeface="Times New Roman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1000" dirty="0">
              <a:latin typeface="Times New Roman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000" b="1" dirty="0">
                <a:latin typeface="Times New Roman" pitchFamily="18" charset="0"/>
              </a:rPr>
              <a:t>Exception scenario</a:t>
            </a:r>
            <a:r>
              <a:rPr lang="en-US" sz="2000" dirty="0">
                <a:latin typeface="Times New Roman" pitchFamily="18" charset="0"/>
              </a:rPr>
              <a:t>: on step 2: </a:t>
            </a:r>
            <a:r>
              <a:rPr lang="en-US" sz="2000" i="1" dirty="0">
                <a:latin typeface="Times New Roman" pitchFamily="18" charset="0"/>
              </a:rPr>
              <a:t>Identification card is not valid</a:t>
            </a:r>
            <a:endParaRPr lang="en-US" sz="2000" dirty="0">
              <a:latin typeface="Times New Roman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1600" dirty="0">
                <a:latin typeface="Times New Roman" pitchFamily="18" charset="0"/>
              </a:rPr>
              <a:t>1- the System informs the Employee that he cannot be granted access to the building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1600" dirty="0">
                <a:latin typeface="Times New Roman" pitchFamily="18" charset="0"/>
              </a:rPr>
              <a:t>2- the System alerts Security Guard about a potential intrusion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1600" dirty="0">
                <a:latin typeface="Times New Roman" pitchFamily="18" charset="0"/>
              </a:rPr>
              <a:t>3- the use case </a:t>
            </a:r>
            <a:r>
              <a:rPr lang="en-US" sz="1600" dirty="0">
                <a:solidFill>
                  <a:srgbClr val="FF3300"/>
                </a:solidFill>
                <a:latin typeface="Times New Roman" pitchFamily="18" charset="0"/>
              </a:rPr>
              <a:t>fails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1364996" name="Rectangle 4"/>
          <p:cNvSpPr>
            <a:spLocks noChangeArrowheads="1"/>
          </p:cNvSpPr>
          <p:nvPr/>
        </p:nvSpPr>
        <p:spPr bwMode="auto">
          <a:xfrm>
            <a:off x="533400" y="4928286"/>
            <a:ext cx="8305800" cy="1295400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2DAD0-FC53-4B49-AFD9-C029E46247B1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162800" cy="6858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Le modèle d’Analyse</a:t>
            </a:r>
            <a:endParaRPr lang="fr-FR" dirty="0"/>
          </a:p>
        </p:txBody>
      </p:sp>
      <p:graphicFrame>
        <p:nvGraphicFramePr>
          <p:cNvPr id="1284099" name="Object 3"/>
          <p:cNvGraphicFramePr>
            <a:graphicFrameLocks noChangeAspect="1"/>
          </p:cNvGraphicFramePr>
          <p:nvPr/>
        </p:nvGraphicFramePr>
        <p:xfrm>
          <a:off x="1066800" y="1524000"/>
          <a:ext cx="6705600" cy="1905000"/>
        </p:xfrm>
        <a:graphic>
          <a:graphicData uri="http://schemas.openxmlformats.org/presentationml/2006/ole">
            <p:oleObj spid="_x0000_s136194" name="Image Bitmap" r:id="rId4" imgW="4514286" imgH="1428949" progId="PBrush">
              <p:embed/>
            </p:oleObj>
          </a:graphicData>
        </a:graphic>
      </p:graphicFrame>
      <p:graphicFrame>
        <p:nvGraphicFramePr>
          <p:cNvPr id="1284100" name="Object 4"/>
          <p:cNvGraphicFramePr>
            <a:graphicFrameLocks noChangeAspect="1"/>
          </p:cNvGraphicFramePr>
          <p:nvPr/>
        </p:nvGraphicFramePr>
        <p:xfrm>
          <a:off x="990600" y="3429000"/>
          <a:ext cx="6583363" cy="2826820"/>
        </p:xfrm>
        <a:graphic>
          <a:graphicData uri="http://schemas.openxmlformats.org/presentationml/2006/ole">
            <p:oleObj spid="_x0000_s136195" name="Image Bitmap" r:id="rId5" imgW="4858428" imgH="2085714" progId="PBrush">
              <p:embed/>
            </p:oleObj>
          </a:graphicData>
        </a:graphic>
      </p:graphicFrame>
      <p:sp>
        <p:nvSpPr>
          <p:cNvPr id="1284101" name="Text Box 5"/>
          <p:cNvSpPr txBox="1">
            <a:spLocks noChangeArrowheads="1"/>
          </p:cNvSpPr>
          <p:nvPr/>
        </p:nvSpPr>
        <p:spPr bwMode="auto">
          <a:xfrm>
            <a:off x="990600" y="1143000"/>
            <a:ext cx="742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400" b="1" dirty="0">
                <a:solidFill>
                  <a:srgbClr val="FF0000"/>
                </a:solidFill>
                <a:latin typeface="Comic Sans MS" pitchFamily="66" charset="0"/>
              </a:rPr>
              <a:t>Le concept : « Frontière / Entité / Contrôleur »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B23D2-D207-4E41-9FE9-B6496C97F57A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162800" cy="6858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Le modèle d’Analyse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B23D2-D207-4E41-9FE9-B6496C97F57A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pic>
        <p:nvPicPr>
          <p:cNvPr id="266244" name="Picture 4" descr="bc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600200"/>
            <a:ext cx="990600" cy="654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219200" y="1371600"/>
            <a:ext cx="74295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fr-FR" sz="1600" dirty="0" smtClean="0"/>
              <a:t>Les classes de ce stéréotype correspondent à des objets du système qui sont à sa frontière. Ces objets forment donc ses limites. Ils correspondent par nature aux interfaces avec les acteurs, quels que soient ces acteurs. Une limite peut être définie pour chaque acteur.</a:t>
            </a:r>
            <a:endParaRPr lang="fr-FR" sz="1600" dirty="0"/>
          </a:p>
        </p:txBody>
      </p:sp>
      <p:pic>
        <p:nvPicPr>
          <p:cNvPr id="266245" name="Picture 5" descr="contro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971800"/>
            <a:ext cx="762000" cy="852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46" name="Picture 6" descr="entit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724400"/>
            <a:ext cx="715963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295400" y="2895600"/>
            <a:ext cx="74295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fr-FR" sz="1600" dirty="0" smtClean="0"/>
              <a:t>Ces classes recouvrent les aspects contrôle au sens </a:t>
            </a:r>
            <a:r>
              <a:rPr lang="fr-FR" sz="1600" dirty="0" err="1" smtClean="0"/>
              <a:t>séquencement</a:t>
            </a:r>
            <a:r>
              <a:rPr lang="fr-FR" sz="1600" dirty="0" smtClean="0"/>
              <a:t>, coordination, etc. Un contrôleur peut être défini pour chaque cas d’utilisation. Il peut encapsuler le </a:t>
            </a:r>
            <a:r>
              <a:rPr lang="fr-FR" sz="1600" dirty="0" err="1" smtClean="0"/>
              <a:t>séquencement</a:t>
            </a:r>
            <a:r>
              <a:rPr lang="fr-FR" sz="1600" dirty="0" smtClean="0"/>
              <a:t> des interactions entre objets d’analyse (</a:t>
            </a:r>
            <a:r>
              <a:rPr lang="fr-FR" sz="1600" dirty="0" err="1" smtClean="0"/>
              <a:t>boundaries</a:t>
            </a:r>
            <a:r>
              <a:rPr lang="fr-FR" sz="1600" dirty="0" smtClean="0"/>
              <a:t>...) ou bien une logique métier complexe.</a:t>
            </a:r>
            <a:endParaRPr lang="fr-FR" sz="1600" dirty="0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1143000" y="4648200"/>
            <a:ext cx="74295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fr-FR" sz="1600" dirty="0" smtClean="0"/>
              <a:t>Les objets entité sont souvent persistants. Ils existent probablement dans le modèle de domaine ou métier obtenu en expression de besoins. Les classes « </a:t>
            </a:r>
            <a:r>
              <a:rPr lang="fr-FR" sz="1600" dirty="0" err="1" smtClean="0"/>
              <a:t>entity</a:t>
            </a:r>
            <a:r>
              <a:rPr lang="fr-FR" sz="1600" dirty="0" smtClean="0"/>
              <a:t> » modifient ces classes de domaine indépendantes du système pour les adapter au système et ainsi préparer leur conception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162800" cy="6858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Le modèle d’Analyse</a:t>
            </a:r>
            <a:endParaRPr lang="fr-FR" dirty="0"/>
          </a:p>
        </p:txBody>
      </p:sp>
      <p:sp>
        <p:nvSpPr>
          <p:cNvPr id="1284101" name="Text Box 5"/>
          <p:cNvSpPr txBox="1">
            <a:spLocks noChangeArrowheads="1"/>
          </p:cNvSpPr>
          <p:nvPr/>
        </p:nvSpPr>
        <p:spPr bwMode="auto">
          <a:xfrm>
            <a:off x="990600" y="1371600"/>
            <a:ext cx="76947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 sz="2400" b="1" dirty="0" smtClean="0">
                <a:solidFill>
                  <a:srgbClr val="FF0000"/>
                </a:solidFill>
                <a:latin typeface="Comic Sans MS" pitchFamily="66" charset="0"/>
              </a:rPr>
              <a:t>Les restrictions entre classes du modèle d’analyse</a:t>
            </a:r>
            <a:endParaRPr lang="fr-FR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B23D2-D207-4E41-9FE9-B6496C97F57A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pic>
        <p:nvPicPr>
          <p:cNvPr id="267268" name="Picture 4" descr="restrictio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057400"/>
            <a:ext cx="705996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8153400" cy="4572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A vous maintenant …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D51EC-E4BB-4B9A-926C-2567BA0F1F12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85800" y="1219200"/>
            <a:ext cx="8229600" cy="685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fr-FR" sz="2800" dirty="0" smtClean="0">
                <a:latin typeface="+mn-lt"/>
              </a:rPr>
              <a:t>Quel est le modèle métier d’un garage automobile ?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762000" y="1905000"/>
            <a:ext cx="8229600" cy="685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fr-FR" sz="2800" dirty="0" smtClean="0">
                <a:latin typeface="+mn-lt"/>
              </a:rPr>
              <a:t>La démarche ?</a:t>
            </a:r>
          </a:p>
          <a:p>
            <a:pPr marL="822960" lvl="1" indent="-283464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endParaRPr lang="fr-FR" sz="2800" dirty="0" smtClean="0">
              <a:latin typeface="+mn-lt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48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19400"/>
            <a:ext cx="90805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8153400" cy="4572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Les acteurs et processus métier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D3855-50F6-47C4-AEFE-9CAB36FC01D8}" type="datetime2">
              <a:rPr lang="fr-FR" smtClean="0"/>
              <a:pPr/>
              <a:t>mercredi 16 février 2011</a:t>
            </a:fld>
            <a:endParaRPr lang="en-US"/>
          </a:p>
        </p:txBody>
      </p:sp>
      <p:pic>
        <p:nvPicPr>
          <p:cNvPr id="9" name="Image 8" descr="isi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2209800" y="-990599"/>
            <a:ext cx="4876800" cy="9143999"/>
          </a:xfrm>
          <a:prstGeom prst="rect">
            <a:avLst/>
          </a:prstGeom>
        </p:spPr>
      </p:pic>
      <p:graphicFrame>
        <p:nvGraphicFramePr>
          <p:cNvPr id="6" name="Objet 5"/>
          <p:cNvGraphicFramePr>
            <a:graphicFrameLocks noChangeAspect="1"/>
          </p:cNvGraphicFramePr>
          <p:nvPr/>
        </p:nvGraphicFramePr>
        <p:xfrm>
          <a:off x="7772400" y="5410200"/>
          <a:ext cx="914400" cy="792163"/>
        </p:xfrm>
        <a:graphic>
          <a:graphicData uri="http://schemas.openxmlformats.org/presentationml/2006/ole">
            <p:oleObj spid="_x0000_s231425" name="Document" showAsIcon="1" r:id="rId4" imgW="914400" imgH="79236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1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8153400" cy="4572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Décrire les entités métiers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52058-17D1-4491-AE5B-8B7808EB6942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pic>
        <p:nvPicPr>
          <p:cNvPr id="8" name="Image 7" descr="isi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2183953" y="-50353"/>
            <a:ext cx="4776096" cy="7924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8153400" cy="4572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Décrire les entités métiers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25AA-5C39-4E05-B43D-68EFBED1230A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pic>
        <p:nvPicPr>
          <p:cNvPr id="7" name="Image 6" descr="isi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2358480" y="-301079"/>
            <a:ext cx="4648200" cy="79935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87AD-D038-4E96-95FC-0D1D2C97CD60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066800" y="1295400"/>
            <a:ext cx="7864475" cy="49323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fr-FR" sz="2800" noProof="0" dirty="0" smtClean="0">
                <a:latin typeface="+mn-lt"/>
              </a:rPr>
              <a:t>o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bjectif </a:t>
            </a:r>
            <a:r>
              <a:rPr kumimoji="0" lang="fr-F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mettre en œuvre les éléments de génie logiciel abordés</a:t>
            </a:r>
            <a:endParaRPr lang="fr-FR" sz="2800" dirty="0" smtClean="0">
              <a:latin typeface="+mn-lt"/>
            </a:endParaRPr>
          </a:p>
          <a:p>
            <a:pPr marL="822960" lvl="1" indent="-283464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fr-FR" sz="2800" dirty="0" smtClean="0">
                <a:latin typeface="+mn-lt"/>
              </a:rPr>
              <a:t>Cas 1 : Obtenir une base de spécification cohérente permettant un début d’analyse</a:t>
            </a:r>
          </a:p>
          <a:p>
            <a:pPr marL="1280160" lvl="2" indent="-283464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fr-FR" sz="2800" dirty="0" smtClean="0">
                <a:latin typeface="+mn-lt"/>
              </a:rPr>
              <a:t>La modélisation métier</a:t>
            </a:r>
          </a:p>
          <a:p>
            <a:pPr marL="1280160" lvl="2" indent="-283464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fr-FR" sz="2800" dirty="0" smtClean="0">
                <a:latin typeface="+mn-lt"/>
              </a:rPr>
              <a:t>La spécification par use case</a:t>
            </a:r>
          </a:p>
          <a:p>
            <a:pPr marL="1280160" lvl="2" indent="-283464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fr-FR" sz="2800" dirty="0" smtClean="0">
                <a:latin typeface="+mn-lt"/>
              </a:rPr>
              <a:t>L’estimation de charge</a:t>
            </a:r>
          </a:p>
          <a:p>
            <a:pPr marL="822960" lvl="1" indent="-283464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fr-FR" sz="2800" dirty="0" smtClean="0">
                <a:latin typeface="+mn-lt"/>
              </a:rPr>
              <a:t>Cas 2 : Conception et suivi de projet</a:t>
            </a:r>
          </a:p>
          <a:p>
            <a:pPr marL="1280160" lvl="2" indent="-283464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fr-FR" sz="2800" dirty="0" smtClean="0">
                <a:latin typeface="+mn-lt"/>
              </a:rPr>
              <a:t>Dimensionnement du projet</a:t>
            </a:r>
          </a:p>
          <a:p>
            <a:pPr marL="1280160" lvl="2" indent="-283464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fr-FR" sz="2800" dirty="0" smtClean="0">
                <a:latin typeface="+mn-lt"/>
              </a:rPr>
              <a:t>Mise en œuvre du suivi de projet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1" y="228600"/>
            <a:ext cx="7696200" cy="579438"/>
          </a:xfrm>
        </p:spPr>
        <p:txBody>
          <a:bodyPr>
            <a:noAutofit/>
          </a:bodyPr>
          <a:lstStyle/>
          <a:p>
            <a:r>
              <a:rPr lang="fr-FR" sz="3900" dirty="0" smtClean="0"/>
              <a:t>Objectif 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8153400" cy="4572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Décrire les entités métiers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2944-D6CD-4889-85BE-58C89E55CC99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pic>
        <p:nvPicPr>
          <p:cNvPr id="8" name="Image 7" descr="isi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902194" y="1155207"/>
            <a:ext cx="5694158" cy="53649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8153400" cy="4572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Décrire le processus métier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65F6A-0365-492D-9902-4F2F62FF6B49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pic>
        <p:nvPicPr>
          <p:cNvPr id="7" name="Image 6" descr="isi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533823" y="-543222"/>
            <a:ext cx="5695357" cy="8763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8153400" cy="4572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Le passage au spécification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D1B50-3105-4EB9-B830-967149C26F46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pic>
        <p:nvPicPr>
          <p:cNvPr id="8" name="Image 7" descr="isi3.PNG"/>
          <p:cNvPicPr>
            <a:picLocks noChangeAspect="1"/>
          </p:cNvPicPr>
          <p:nvPr/>
        </p:nvPicPr>
        <p:blipFill>
          <a:blip r:embed="rId2" cstate="print">
            <a:lum bright="6000"/>
          </a:blip>
          <a:stretch>
            <a:fillRect/>
          </a:stretch>
        </p:blipFill>
        <p:spPr>
          <a:xfrm rot="5400000">
            <a:off x="1533823" y="-543222"/>
            <a:ext cx="5695357" cy="8763002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>
          <a:xfrm>
            <a:off x="457200" y="2057400"/>
            <a:ext cx="3352800" cy="2971800"/>
          </a:xfrm>
          <a:prstGeom prst="ellipse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5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144963"/>
            <a:ext cx="2574925" cy="271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Virage 9"/>
          <p:cNvSpPr/>
          <p:nvPr/>
        </p:nvSpPr>
        <p:spPr>
          <a:xfrm rot="10800000">
            <a:off x="2514600" y="4724400"/>
            <a:ext cx="762000" cy="12192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8153400" cy="914400"/>
          </a:xfrm>
        </p:spPr>
        <p:txBody>
          <a:bodyPr/>
          <a:lstStyle/>
          <a:p>
            <a:r>
              <a:rPr lang="fr-FR" sz="2500" dirty="0" smtClean="0"/>
              <a:t>Liens avec la modélisation métier … et </a:t>
            </a:r>
            <a:r>
              <a:rPr lang="fr-FR" sz="2500" dirty="0" err="1" smtClean="0"/>
              <a:t>SysML</a:t>
            </a:r>
            <a:r>
              <a:rPr lang="fr-FR" sz="2500" dirty="0" smtClean="0"/>
              <a:t> </a:t>
            </a:r>
            <a:endParaRPr lang="fr-FR" sz="2500" dirty="0"/>
          </a:p>
        </p:txBody>
      </p:sp>
      <p:sp>
        <p:nvSpPr>
          <p:cNvPr id="136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 marL="482600" lvl="1" indent="-292100" algn="just">
              <a:buFont typeface="Wingdings" pitchFamily="2" charset="2"/>
              <a:buChar char="Ø"/>
            </a:pPr>
            <a:r>
              <a:rPr lang="fr-FR" i="1" dirty="0" smtClean="0">
                <a:latin typeface="+mj-lt"/>
              </a:rPr>
              <a:t>Les actions des processus métier deviennent des cas d’utilisation candidats</a:t>
            </a:r>
          </a:p>
          <a:p>
            <a:pPr marL="482600" lvl="1" indent="-292100" algn="just">
              <a:buFont typeface="Wingdings" pitchFamily="2" charset="2"/>
              <a:buChar char="Ø"/>
            </a:pPr>
            <a:r>
              <a:rPr lang="fr-FR" i="1" dirty="0" smtClean="0">
                <a:latin typeface="+mj-lt"/>
              </a:rPr>
              <a:t>Les </a:t>
            </a:r>
            <a:r>
              <a:rPr lang="fr-FR" i="1" dirty="0" err="1" smtClean="0">
                <a:latin typeface="+mj-lt"/>
              </a:rPr>
              <a:t>Workers</a:t>
            </a:r>
            <a:r>
              <a:rPr lang="fr-FR" i="1" dirty="0" smtClean="0">
                <a:latin typeface="+mj-lt"/>
              </a:rPr>
              <a:t> métier concernés par ces actions deviennent les acteurs du système </a:t>
            </a:r>
          </a:p>
          <a:p>
            <a:pPr marL="482600" lvl="1" indent="-292100" algn="just">
              <a:buFont typeface="Wingdings" pitchFamily="2" charset="2"/>
              <a:buChar char="Ø"/>
            </a:pPr>
            <a:r>
              <a:rPr lang="fr-FR" i="1" dirty="0" smtClean="0">
                <a:latin typeface="+mj-lt"/>
              </a:rPr>
              <a:t>Utiliser UML pour la modélisation métier permet une continuité entre les phases</a:t>
            </a:r>
          </a:p>
          <a:p>
            <a:pPr marL="482600" lvl="1" indent="-292100" algn="just">
              <a:buFont typeface="Wingdings" pitchFamily="2" charset="2"/>
              <a:buChar char="Ø"/>
            </a:pPr>
            <a:r>
              <a:rPr lang="fr-FR" i="1" dirty="0" smtClean="0">
                <a:latin typeface="+mj-lt"/>
              </a:rPr>
              <a:t>Utiliser </a:t>
            </a:r>
            <a:r>
              <a:rPr lang="fr-FR" i="1" dirty="0" err="1" smtClean="0">
                <a:latin typeface="+mj-lt"/>
              </a:rPr>
              <a:t>SysML</a:t>
            </a:r>
            <a:r>
              <a:rPr lang="fr-FR" i="1" dirty="0" smtClean="0">
                <a:latin typeface="+mj-lt"/>
              </a:rPr>
              <a:t> permet en plus d’intégrer les exigences, de les allouer à des blocs et de faciliter leur traçabilités </a:t>
            </a:r>
          </a:p>
          <a:p>
            <a:pPr marL="482600" lvl="1" indent="-292100" algn="just">
              <a:buFont typeface="Wingdings" pitchFamily="2" charset="2"/>
              <a:buChar char="Ø"/>
            </a:pPr>
            <a:endParaRPr lang="fr-FR" i="1" dirty="0" smtClean="0">
              <a:latin typeface="+mj-lt"/>
            </a:endParaRPr>
          </a:p>
          <a:p>
            <a:pPr marL="482600" lvl="1" indent="-292100" algn="just">
              <a:buNone/>
            </a:pPr>
            <a:r>
              <a:rPr lang="fr-FR" i="1" dirty="0" smtClean="0">
                <a:latin typeface="+mj-lt"/>
              </a:rPr>
              <a:t>		…. mais le modèle devient vite illisible et complexe</a:t>
            </a:r>
          </a:p>
          <a:p>
            <a:pPr marL="482600" lvl="1" indent="-292100" algn="just">
              <a:buNone/>
            </a:pPr>
            <a:endParaRPr lang="fr-FR" i="1" dirty="0" smtClean="0">
              <a:latin typeface="+mj-lt"/>
            </a:endParaRPr>
          </a:p>
          <a:p>
            <a:pPr marL="482600" lvl="1" indent="-292100" algn="just">
              <a:buNone/>
            </a:pPr>
            <a:r>
              <a:rPr lang="fr-FR" i="1" dirty="0" smtClean="0">
                <a:latin typeface="+mj-lt"/>
              </a:rPr>
              <a:t>		Objectif : Fusionner UML / </a:t>
            </a:r>
            <a:r>
              <a:rPr lang="fr-FR" i="1" dirty="0" err="1" smtClean="0">
                <a:latin typeface="+mj-lt"/>
              </a:rPr>
              <a:t>SysML</a:t>
            </a:r>
            <a:r>
              <a:rPr lang="fr-FR" i="1" dirty="0" smtClean="0">
                <a:latin typeface="+mj-lt"/>
              </a:rPr>
              <a:t> avec un outils de 	gestion des exigences textuelles, avec lien par référence 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E60A2-25E8-4560-99EB-9223707A97BD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pic>
        <p:nvPicPr>
          <p:cNvPr id="7" name="Imag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724400"/>
            <a:ext cx="106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8153400" cy="914400"/>
          </a:xfrm>
        </p:spPr>
        <p:txBody>
          <a:bodyPr/>
          <a:lstStyle/>
          <a:p>
            <a:r>
              <a:rPr lang="fr-FR" sz="2500" dirty="0" smtClean="0"/>
              <a:t>Estimation des charges lors de l’étude d’opportunité </a:t>
            </a:r>
            <a:endParaRPr lang="fr-FR" sz="2500" dirty="0"/>
          </a:p>
        </p:txBody>
      </p:sp>
      <p:sp>
        <p:nvSpPr>
          <p:cNvPr id="136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8229600" cy="4648200"/>
          </a:xfrm>
        </p:spPr>
        <p:txBody>
          <a:bodyPr>
            <a:normAutofit/>
          </a:bodyPr>
          <a:lstStyle/>
          <a:p>
            <a:pPr marL="482600" lvl="1" indent="-292100" algn="just">
              <a:buFont typeface="Wingdings" pitchFamily="2" charset="2"/>
              <a:buChar char="Ø"/>
            </a:pPr>
            <a:r>
              <a:rPr lang="fr-FR" i="1" dirty="0" smtClean="0">
                <a:latin typeface="+mj-lt"/>
              </a:rPr>
              <a:t>Objectif : calibrer la complexité du projet 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3416-F4AE-4907-A206-C2817A719030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pic>
        <p:nvPicPr>
          <p:cNvPr id="1669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905000"/>
            <a:ext cx="9263063" cy="411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8153400" cy="914400"/>
          </a:xfrm>
        </p:spPr>
        <p:txBody>
          <a:bodyPr/>
          <a:lstStyle/>
          <a:p>
            <a:r>
              <a:rPr lang="fr-FR" sz="2500" dirty="0" smtClean="0"/>
              <a:t>Quelques métriques de calibration de projet</a:t>
            </a:r>
            <a:endParaRPr lang="fr-FR" sz="2500" dirty="0"/>
          </a:p>
        </p:txBody>
      </p:sp>
      <p:sp>
        <p:nvSpPr>
          <p:cNvPr id="136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43000"/>
            <a:ext cx="8534400" cy="5257800"/>
          </a:xfrm>
        </p:spPr>
        <p:txBody>
          <a:bodyPr>
            <a:normAutofit fontScale="55000" lnSpcReduction="20000"/>
          </a:bodyPr>
          <a:lstStyle/>
          <a:p>
            <a:r>
              <a:rPr lang="fr-FR" dirty="0" smtClean="0">
                <a:latin typeface="Times New Roman"/>
              </a:rPr>
              <a:t>Calibrage Spécification :</a:t>
            </a:r>
          </a:p>
          <a:p>
            <a:pPr lvl="1">
              <a:buFont typeface="Wingdings"/>
              <a:buChar char="["/>
            </a:pPr>
            <a:r>
              <a:rPr lang="fr-FR" dirty="0" smtClean="0">
                <a:latin typeface="Times New Roman"/>
              </a:rPr>
              <a:t>Interview / enquête		1 à 3 jours par utilisateurs</a:t>
            </a:r>
          </a:p>
          <a:p>
            <a:pPr lvl="1">
              <a:buFont typeface="Wingdings"/>
              <a:buChar char="["/>
            </a:pPr>
            <a:r>
              <a:rPr lang="fr-FR" dirty="0" smtClean="0">
                <a:latin typeface="Times New Roman"/>
              </a:rPr>
              <a:t>Architecture fonctionnelle 		5-20 jours selon la taille du projet</a:t>
            </a:r>
          </a:p>
          <a:p>
            <a:pPr lvl="1">
              <a:buFont typeface="Wingdings"/>
              <a:buChar char="["/>
            </a:pPr>
            <a:r>
              <a:rPr lang="fr-FR" dirty="0" smtClean="0">
                <a:latin typeface="Times New Roman"/>
              </a:rPr>
              <a:t>Conception IHM		1.5 jours / écran </a:t>
            </a:r>
          </a:p>
          <a:p>
            <a:pPr lvl="1">
              <a:buFont typeface="Wingdings"/>
              <a:buChar char="["/>
            </a:pPr>
            <a:r>
              <a:rPr lang="fr-FR" dirty="0" smtClean="0">
                <a:latin typeface="Times New Roman"/>
              </a:rPr>
              <a:t>Interfaces Système		3 jours par système</a:t>
            </a:r>
          </a:p>
          <a:p>
            <a:pPr lvl="1">
              <a:buFont typeface="Wingdings"/>
              <a:buChar char="["/>
            </a:pPr>
            <a:r>
              <a:rPr lang="fr-FR" dirty="0" smtClean="0">
                <a:latin typeface="Times New Roman"/>
              </a:rPr>
              <a:t>Rédaction du dossier		5-20 jours</a:t>
            </a:r>
          </a:p>
          <a:p>
            <a:r>
              <a:rPr lang="fr-FR" dirty="0" smtClean="0">
                <a:latin typeface="Times New Roman"/>
              </a:rPr>
              <a:t>Calibrage Conception :</a:t>
            </a:r>
          </a:p>
          <a:p>
            <a:pPr lvl="1">
              <a:buFont typeface="Wingdings"/>
              <a:buChar char="["/>
            </a:pPr>
            <a:r>
              <a:rPr lang="fr-FR" dirty="0" smtClean="0">
                <a:latin typeface="Times New Roman"/>
              </a:rPr>
              <a:t>Conception architecture technique</a:t>
            </a:r>
          </a:p>
          <a:p>
            <a:pPr lvl="2">
              <a:buFont typeface="Courier New"/>
              <a:buChar char="o"/>
            </a:pPr>
            <a:r>
              <a:rPr lang="fr-FR" dirty="0" smtClean="0">
                <a:latin typeface="Times New Roman"/>
              </a:rPr>
              <a:t>Récurrente			&lt;20 jours (adaptation)</a:t>
            </a:r>
          </a:p>
          <a:p>
            <a:pPr lvl="2">
              <a:buFont typeface="Courier New"/>
              <a:buChar char="o"/>
            </a:pPr>
            <a:r>
              <a:rPr lang="fr-FR" dirty="0" smtClean="0">
                <a:latin typeface="Times New Roman"/>
              </a:rPr>
              <a:t>Innovante			60-200 jours</a:t>
            </a:r>
          </a:p>
          <a:p>
            <a:pPr lvl="1">
              <a:buFont typeface="Wingdings"/>
              <a:buChar char="["/>
            </a:pPr>
            <a:r>
              <a:rPr lang="fr-FR" dirty="0" smtClean="0">
                <a:latin typeface="Times New Roman"/>
              </a:rPr>
              <a:t>Conception architecture applicative</a:t>
            </a:r>
          </a:p>
          <a:p>
            <a:pPr lvl="2">
              <a:buFont typeface="Courier New"/>
              <a:buChar char="o"/>
            </a:pPr>
            <a:r>
              <a:rPr lang="fr-FR" dirty="0" smtClean="0">
                <a:latin typeface="Times New Roman"/>
              </a:rPr>
              <a:t>Use case			2-8 jours</a:t>
            </a:r>
          </a:p>
          <a:p>
            <a:pPr lvl="2">
              <a:buFont typeface="Courier New"/>
              <a:buChar char="o"/>
            </a:pPr>
            <a:r>
              <a:rPr lang="fr-FR" dirty="0" smtClean="0">
                <a:latin typeface="Times New Roman"/>
              </a:rPr>
              <a:t>IHM			1-3 jours</a:t>
            </a:r>
          </a:p>
          <a:p>
            <a:pPr lvl="2">
              <a:buFont typeface="Courier New"/>
              <a:buChar char="o"/>
            </a:pPr>
            <a:r>
              <a:rPr lang="fr-FR" dirty="0" smtClean="0">
                <a:latin typeface="Times New Roman"/>
              </a:rPr>
              <a:t>BDD			1 jour / table</a:t>
            </a:r>
          </a:p>
          <a:p>
            <a:pPr lvl="2">
              <a:buFont typeface="Courier New"/>
              <a:buChar char="o"/>
            </a:pPr>
            <a:r>
              <a:rPr lang="fr-FR" dirty="0" smtClean="0">
                <a:latin typeface="Times New Roman"/>
              </a:rPr>
              <a:t>Prototype			20-100 jours</a:t>
            </a:r>
          </a:p>
          <a:p>
            <a:r>
              <a:rPr lang="fr-FR" dirty="0" smtClean="0">
                <a:latin typeface="Times New Roman"/>
              </a:rPr>
              <a:t>Calibrage réalisation</a:t>
            </a:r>
          </a:p>
          <a:p>
            <a:pPr lvl="1">
              <a:buFont typeface="Wingdings"/>
              <a:buChar char="["/>
            </a:pPr>
            <a:r>
              <a:rPr lang="fr-FR" dirty="0" smtClean="0">
                <a:latin typeface="Times New Roman"/>
              </a:rPr>
              <a:t>Exploitation Plateforme		charge fixe de 10 à 50 jours</a:t>
            </a:r>
          </a:p>
          <a:p>
            <a:pPr lvl="1">
              <a:buFont typeface="Wingdings"/>
              <a:buChar char="["/>
            </a:pPr>
            <a:r>
              <a:rPr lang="fr-FR" dirty="0" smtClean="0">
                <a:latin typeface="Times New Roman"/>
              </a:rPr>
              <a:t>IHM			1 à 3 jours par écran</a:t>
            </a:r>
          </a:p>
          <a:p>
            <a:pPr lvl="1">
              <a:buFont typeface="Wingdings"/>
              <a:buChar char="["/>
            </a:pPr>
            <a:r>
              <a:rPr lang="fr-FR" dirty="0" smtClean="0">
                <a:latin typeface="Times New Roman"/>
              </a:rPr>
              <a:t>Impression			2 à 5 jours par éditions</a:t>
            </a:r>
          </a:p>
          <a:p>
            <a:pPr lvl="1">
              <a:buFont typeface="Wingdings"/>
              <a:buChar char="["/>
            </a:pPr>
            <a:r>
              <a:rPr lang="fr-FR" dirty="0" smtClean="0">
                <a:latin typeface="Times New Roman"/>
              </a:rPr>
              <a:t>Architecture technique		20 à 100 jours </a:t>
            </a:r>
          </a:p>
          <a:p>
            <a:pPr marL="482600" lvl="1" indent="-292100" algn="just">
              <a:buFont typeface="Wingdings" pitchFamily="2" charset="2"/>
              <a:buChar char="Ø"/>
            </a:pPr>
            <a:endParaRPr lang="fr-FR" i="1" dirty="0" smtClean="0">
              <a:latin typeface="+mj-lt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91082-0A51-4C2D-8C10-DB4736FA0797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8153400" cy="914400"/>
          </a:xfrm>
        </p:spPr>
        <p:txBody>
          <a:bodyPr/>
          <a:lstStyle/>
          <a:p>
            <a:r>
              <a:rPr lang="fr-FR" sz="2500" dirty="0" smtClean="0"/>
              <a:t>Estimation des charges</a:t>
            </a:r>
            <a:endParaRPr lang="fr-FR" sz="2500" dirty="0"/>
          </a:p>
        </p:txBody>
      </p:sp>
      <p:sp>
        <p:nvSpPr>
          <p:cNvPr id="136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133600"/>
            <a:ext cx="8534400" cy="3352800"/>
          </a:xfrm>
        </p:spPr>
        <p:txBody>
          <a:bodyPr>
            <a:normAutofit/>
          </a:bodyPr>
          <a:lstStyle/>
          <a:p>
            <a:r>
              <a:rPr lang="fr-FR" sz="2800" dirty="0" smtClean="0"/>
              <a:t>La spécifications des exigences :</a:t>
            </a:r>
          </a:p>
          <a:p>
            <a:pPr lvl="1"/>
            <a:r>
              <a:rPr lang="fr-FR" sz="2400" dirty="0" smtClean="0"/>
              <a:t> Analyser le domaine d’application,</a:t>
            </a:r>
          </a:p>
          <a:p>
            <a:pPr lvl="1"/>
            <a:r>
              <a:rPr lang="fr-FR" sz="2400" dirty="0" smtClean="0"/>
              <a:t> Évaluer les éléments à prendre en compte,</a:t>
            </a:r>
          </a:p>
          <a:p>
            <a:r>
              <a:rPr lang="fr-FR" sz="2800" dirty="0" smtClean="0"/>
              <a:t> Des hypothèses sur la complexité :</a:t>
            </a:r>
          </a:p>
          <a:p>
            <a:pPr lvl="1"/>
            <a:r>
              <a:rPr lang="fr-FR" sz="2400" dirty="0" smtClean="0"/>
              <a:t>Déterminer le niveau de complexité de chaque élément,</a:t>
            </a:r>
          </a:p>
          <a:p>
            <a:pPr lvl="1"/>
            <a:r>
              <a:rPr lang="fr-FR" sz="2400" dirty="0" smtClean="0"/>
              <a:t>Déterminer les facteurs externes (globaux, propres à l’application)</a:t>
            </a:r>
          </a:p>
          <a:p>
            <a:pPr marL="482600" lvl="1" indent="-292100" algn="just">
              <a:buFont typeface="Wingdings" pitchFamily="2" charset="2"/>
              <a:buChar char="Ø"/>
            </a:pPr>
            <a:endParaRPr lang="fr-FR" i="1" dirty="0" smtClean="0">
              <a:latin typeface="+mj-lt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7D6D1-034C-4282-9EEC-6C3505B78427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sp>
        <p:nvSpPr>
          <p:cNvPr id="7" name="Rectangle 40"/>
          <p:cNvSpPr txBox="1">
            <a:spLocks noChangeArrowheads="1"/>
          </p:cNvSpPr>
          <p:nvPr/>
        </p:nvSpPr>
        <p:spPr>
          <a:xfrm>
            <a:off x="1143000" y="990600"/>
            <a:ext cx="77724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MÉTHODE DES POINTS DE FONCTIONS          MARK II [Albrecht - Gaffney - </a:t>
            </a:r>
            <a:r>
              <a:rPr kumimoji="0" lang="fr-F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Simons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]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 Box 42"/>
          <p:cNvSpPr txBox="1">
            <a:spLocks noChangeArrowheads="1"/>
          </p:cNvSpPr>
          <p:nvPr/>
        </p:nvSpPr>
        <p:spPr bwMode="auto">
          <a:xfrm>
            <a:off x="1066800" y="5334000"/>
            <a:ext cx="7772400" cy="925511"/>
          </a:xfrm>
          <a:prstGeom prst="rect">
            <a:avLst/>
          </a:prstGeom>
          <a:noFill/>
          <a:ln w="19050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 eaLnBrk="0" hangingPunct="0"/>
            <a:r>
              <a:rPr lang="fr-FR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PF = (</a:t>
            </a:r>
            <a:r>
              <a:rPr lang="fr-FR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sym typeface="Symbol" pitchFamily="18" charset="2"/>
              </a:rPr>
              <a:t></a:t>
            </a:r>
            <a:r>
              <a:rPr lang="fr-FR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nombre x poids) x Facteur Multiplicatif</a:t>
            </a:r>
          </a:p>
          <a:p>
            <a:pPr algn="r" eaLnBrk="0" hangingPunct="0"/>
            <a:r>
              <a:rPr lang="fr-FR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(complexité)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8153400" cy="914400"/>
          </a:xfrm>
        </p:spPr>
        <p:txBody>
          <a:bodyPr/>
          <a:lstStyle/>
          <a:p>
            <a:r>
              <a:rPr lang="fr-FR" sz="2500" dirty="0" smtClean="0"/>
              <a:t>Estimation des charges</a:t>
            </a:r>
            <a:endParaRPr lang="fr-FR" sz="25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71027-E596-4E75-A859-BEDD7B8539F5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sp>
        <p:nvSpPr>
          <p:cNvPr id="7" name="Rectangle 40"/>
          <p:cNvSpPr txBox="1">
            <a:spLocks noChangeArrowheads="1"/>
          </p:cNvSpPr>
          <p:nvPr/>
        </p:nvSpPr>
        <p:spPr>
          <a:xfrm>
            <a:off x="1143000" y="990600"/>
            <a:ext cx="7772400" cy="762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MÉTHODE DES POINTS DE FONCTIONS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09600" y="1600200"/>
            <a:ext cx="8320087" cy="49133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Avantages </a:t>
            </a:r>
          </a:p>
          <a:p>
            <a:pPr marL="640080" marR="0" lvl="1" indent="-237744" algn="l" defTabSz="914400" rtl="0" eaLnBrk="1" fontAlgn="auto" latinLnBrk="0" hangingPunct="1">
              <a:lnSpc>
                <a:spcPct val="11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Basées sur la définition des besoins.</a:t>
            </a:r>
          </a:p>
          <a:p>
            <a:pPr marL="640080" marR="0" lvl="1" indent="-237744" algn="l" defTabSz="914400" rtl="0" eaLnBrk="1" fontAlgn="auto" latinLnBrk="0" hangingPunct="1">
              <a:lnSpc>
                <a:spcPct val="11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Peuvent être appliquées assez tôt dans le processus de développement.</a:t>
            </a:r>
          </a:p>
          <a:p>
            <a:pPr marL="640080" marR="0" lvl="1" indent="-237744" algn="l" defTabSz="914400" rtl="0" eaLnBrk="1" fontAlgn="auto" latinLnBrk="0" hangingPunct="1">
              <a:lnSpc>
                <a:spcPct val="11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Estimation fondée sur les entrées/sorties et non sur la décomposition modulaire.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Inconvénients</a:t>
            </a:r>
          </a:p>
          <a:p>
            <a:pPr marL="640080" marR="0" lvl="1" indent="-237744" algn="l" defTabSz="914400" rtl="0" eaLnBrk="1" fontAlgn="auto" latinLnBrk="0" hangingPunct="1">
              <a:lnSpc>
                <a:spcPct val="11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Évaluation basée sur des données subjectives.</a:t>
            </a:r>
          </a:p>
          <a:p>
            <a:pPr marL="640080" marR="0" lvl="1" indent="-237744" algn="l" defTabSz="914400" rtl="0" eaLnBrk="1" fontAlgn="auto" latinLnBrk="0" hangingPunct="1">
              <a:lnSpc>
                <a:spcPct val="11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Coefficients calculés pour des application de type SI.</a:t>
            </a:r>
          </a:p>
          <a:p>
            <a:pPr marL="640080" marR="0" lvl="1" indent="-237744" algn="l" defTabSz="914400" rtl="0" eaLnBrk="1" fontAlgn="auto" latinLnBrk="0" hangingPunct="1">
              <a:lnSpc>
                <a:spcPct val="11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coefficients doivent être réévalués pour chaque entreprise et peuvent varier au cours du temps.</a:t>
            </a:r>
          </a:p>
          <a:p>
            <a:pPr marL="640080" marR="0" lvl="1" indent="-237744" algn="l" defTabSz="914400" rtl="0" eaLnBrk="1" fontAlgn="auto" latinLnBrk="0" hangingPunct="1">
              <a:lnSpc>
                <a:spcPct val="11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 faut traduire le nombre de points de fonctions en terme d'effort.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8153400" cy="914400"/>
          </a:xfrm>
        </p:spPr>
        <p:txBody>
          <a:bodyPr/>
          <a:lstStyle/>
          <a:p>
            <a:r>
              <a:rPr lang="fr-FR" sz="2500" dirty="0" smtClean="0"/>
              <a:t>Estimation des charges</a:t>
            </a:r>
            <a:endParaRPr lang="fr-FR" sz="2500" dirty="0"/>
          </a:p>
        </p:txBody>
      </p:sp>
      <p:sp>
        <p:nvSpPr>
          <p:cNvPr id="136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43000"/>
            <a:ext cx="8534400" cy="46482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fr-FR" sz="2400" dirty="0" smtClean="0">
                <a:solidFill>
                  <a:srgbClr val="FF0000"/>
                </a:solidFill>
              </a:rPr>
              <a:t>Pondérer les acteurs</a:t>
            </a:r>
          </a:p>
          <a:p>
            <a:pPr lvl="1">
              <a:lnSpc>
                <a:spcPct val="110000"/>
              </a:lnSpc>
            </a:pPr>
            <a:r>
              <a:rPr lang="fr-FR" sz="2000" dirty="0" smtClean="0"/>
              <a:t>Simple (poids1) : un autre système muni d'une A</a:t>
            </a:r>
            <a:r>
              <a:rPr lang="en-GB" sz="2000" dirty="0" smtClean="0"/>
              <a:t>P</a:t>
            </a:r>
            <a:r>
              <a:rPr lang="fr-FR" sz="2000" dirty="0" smtClean="0"/>
              <a:t>I définie,</a:t>
            </a:r>
          </a:p>
          <a:p>
            <a:pPr lvl="1">
              <a:lnSpc>
                <a:spcPct val="110000"/>
              </a:lnSpc>
            </a:pPr>
            <a:r>
              <a:rPr lang="fr-FR" sz="2000" dirty="0" smtClean="0"/>
              <a:t>Moyen (poids 2) : un autre système qui communique via un protocole, ou une personne qui communique via une interface de type texte,</a:t>
            </a:r>
          </a:p>
          <a:p>
            <a:pPr lvl="1">
              <a:lnSpc>
                <a:spcPct val="110000"/>
              </a:lnSpc>
            </a:pPr>
            <a:r>
              <a:rPr lang="fr-FR" sz="2000" dirty="0" smtClean="0"/>
              <a:t>Complexe (poids 3) : une personne qui interagit avec une interface graphique.</a:t>
            </a:r>
          </a:p>
          <a:p>
            <a:pPr>
              <a:lnSpc>
                <a:spcPct val="110000"/>
              </a:lnSpc>
            </a:pPr>
            <a:r>
              <a:rPr lang="fr-FR" sz="2400" dirty="0" smtClean="0">
                <a:solidFill>
                  <a:srgbClr val="FF0000"/>
                </a:solidFill>
              </a:rPr>
              <a:t>Pondérer les cas d'utilisation</a:t>
            </a:r>
          </a:p>
          <a:p>
            <a:pPr lvl="1">
              <a:lnSpc>
                <a:spcPct val="110000"/>
              </a:lnSpc>
            </a:pPr>
            <a:r>
              <a:rPr lang="fr-FR" sz="2000" dirty="0" smtClean="0"/>
              <a:t>Simple (poids 5) : trois transactions ou moins ou 5 classes d'analyse ou  moins,</a:t>
            </a:r>
          </a:p>
          <a:p>
            <a:pPr lvl="1">
              <a:lnSpc>
                <a:spcPct val="110000"/>
              </a:lnSpc>
            </a:pPr>
            <a:r>
              <a:rPr lang="fr-FR" sz="2000" dirty="0" smtClean="0"/>
              <a:t>Moyen (poids 10) : 4 à 7 transactions ou 5 à 10 classes,</a:t>
            </a:r>
          </a:p>
          <a:p>
            <a:pPr lvl="1">
              <a:lnSpc>
                <a:spcPct val="110000"/>
              </a:lnSpc>
            </a:pPr>
            <a:r>
              <a:rPr lang="fr-FR" sz="2000" dirty="0" smtClean="0"/>
              <a:t>Complexe (poids 15) plus de 7 transactions ou plus de 10 classes.</a:t>
            </a:r>
          </a:p>
          <a:p>
            <a:pPr marL="482600" lvl="1" indent="-292100" algn="just">
              <a:buFont typeface="Wingdings" pitchFamily="2" charset="2"/>
              <a:buChar char="Ø"/>
            </a:pPr>
            <a:endParaRPr lang="fr-FR" i="1" dirty="0" smtClean="0">
              <a:latin typeface="+mj-lt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8315C-7F93-42F1-A68A-1FC114E333E8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432675" y="5638800"/>
            <a:ext cx="1711325" cy="650875"/>
          </a:xfrm>
          <a:prstGeom prst="rect">
            <a:avLst/>
          </a:prstGeom>
          <a:solidFill>
            <a:srgbClr val="FCFFEF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0" lang="fr-FR" sz="3600" b="1" dirty="0">
                <a:solidFill>
                  <a:schemeClr val="tx2"/>
                </a:solidFill>
                <a:latin typeface="Impact" pitchFamily="34" charset="0"/>
                <a:sym typeface="Symbol" pitchFamily="18" charset="2"/>
              </a:rPr>
              <a:t> </a:t>
            </a:r>
            <a:r>
              <a:rPr kumimoji="0" lang="fr-FR" sz="3600" b="1" dirty="0">
                <a:solidFill>
                  <a:schemeClr val="tx2"/>
                </a:solidFill>
                <a:latin typeface="Impact" pitchFamily="34" charset="0"/>
              </a:rPr>
              <a:t>UUCP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219200" y="1371600"/>
            <a:ext cx="7154863" cy="4619625"/>
          </a:xfrm>
          <a:prstGeom prst="rect">
            <a:avLst/>
          </a:prstGeom>
          <a:solidFill>
            <a:schemeClr val="bg1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4267200" cy="914400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fr-FR" sz="2400" dirty="0"/>
              <a:t>USE </a:t>
            </a:r>
            <a:r>
              <a:rPr lang="fr-FR" sz="2400" dirty="0" smtClean="0"/>
              <a:t>CASE POINTS </a:t>
            </a:r>
            <a:endParaRPr lang="fr-FR" sz="2400" b="0" dirty="0">
              <a:latin typeface="Impact" pitchFamily="34" charset="0"/>
            </a:endParaRPr>
          </a:p>
        </p:txBody>
      </p:sp>
      <p:sp>
        <p:nvSpPr>
          <p:cNvPr id="10292" name="Rectangle 52"/>
          <p:cNvSpPr>
            <a:spLocks noChangeArrowheads="1"/>
          </p:cNvSpPr>
          <p:nvPr/>
        </p:nvSpPr>
        <p:spPr bwMode="auto">
          <a:xfrm>
            <a:off x="7985125" y="4106863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49" name="Rectangle 109"/>
          <p:cNvSpPr>
            <a:spLocks noChangeArrowheads="1"/>
          </p:cNvSpPr>
          <p:nvPr/>
        </p:nvSpPr>
        <p:spPr bwMode="auto">
          <a:xfrm>
            <a:off x="3081338" y="2022475"/>
            <a:ext cx="7937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73" name="Rectangle 133"/>
          <p:cNvSpPr>
            <a:spLocks noChangeArrowheads="1"/>
          </p:cNvSpPr>
          <p:nvPr/>
        </p:nvSpPr>
        <p:spPr bwMode="auto">
          <a:xfrm>
            <a:off x="3081338" y="2941638"/>
            <a:ext cx="7937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81" name="Rectangle 141"/>
          <p:cNvSpPr>
            <a:spLocks noChangeArrowheads="1"/>
          </p:cNvSpPr>
          <p:nvPr/>
        </p:nvSpPr>
        <p:spPr bwMode="auto">
          <a:xfrm>
            <a:off x="3081338" y="3248025"/>
            <a:ext cx="7937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09" name="Rectangle 169"/>
          <p:cNvSpPr>
            <a:spLocks noChangeArrowheads="1"/>
          </p:cNvSpPr>
          <p:nvPr/>
        </p:nvSpPr>
        <p:spPr bwMode="auto">
          <a:xfrm>
            <a:off x="3081338" y="4475163"/>
            <a:ext cx="7937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21" name="Rectangle 81"/>
          <p:cNvSpPr>
            <a:spLocks noChangeArrowheads="1"/>
          </p:cNvSpPr>
          <p:nvPr/>
        </p:nvSpPr>
        <p:spPr bwMode="auto">
          <a:xfrm>
            <a:off x="1360488" y="1395413"/>
            <a:ext cx="1227137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N° de Facteur</a:t>
            </a:r>
          </a:p>
        </p:txBody>
      </p:sp>
      <p:sp>
        <p:nvSpPr>
          <p:cNvPr id="10322" name="Rectangle 82"/>
          <p:cNvSpPr>
            <a:spLocks noChangeArrowheads="1"/>
          </p:cNvSpPr>
          <p:nvPr/>
        </p:nvSpPr>
        <p:spPr bwMode="auto">
          <a:xfrm>
            <a:off x="2889250" y="1395413"/>
            <a:ext cx="1096963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Description</a:t>
            </a:r>
          </a:p>
        </p:txBody>
      </p:sp>
      <p:sp>
        <p:nvSpPr>
          <p:cNvPr id="10323" name="Rectangle 83"/>
          <p:cNvSpPr>
            <a:spLocks noChangeArrowheads="1"/>
          </p:cNvSpPr>
          <p:nvPr/>
        </p:nvSpPr>
        <p:spPr bwMode="auto">
          <a:xfrm>
            <a:off x="7615238" y="1395413"/>
            <a:ext cx="522287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Poids</a:t>
            </a:r>
          </a:p>
        </p:txBody>
      </p:sp>
      <p:sp>
        <p:nvSpPr>
          <p:cNvPr id="10325" name="Rectangle 85"/>
          <p:cNvSpPr>
            <a:spLocks noChangeArrowheads="1"/>
          </p:cNvSpPr>
          <p:nvPr/>
        </p:nvSpPr>
        <p:spPr bwMode="auto">
          <a:xfrm>
            <a:off x="1830388" y="1739900"/>
            <a:ext cx="192087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T1</a:t>
            </a:r>
          </a:p>
        </p:txBody>
      </p:sp>
      <p:sp>
        <p:nvSpPr>
          <p:cNvPr id="10326" name="Rectangle 86"/>
          <p:cNvSpPr>
            <a:spLocks noChangeArrowheads="1"/>
          </p:cNvSpPr>
          <p:nvPr/>
        </p:nvSpPr>
        <p:spPr bwMode="auto">
          <a:xfrm>
            <a:off x="2813050" y="1725613"/>
            <a:ext cx="1708150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Système distribué</a:t>
            </a:r>
          </a:p>
        </p:txBody>
      </p:sp>
      <p:sp>
        <p:nvSpPr>
          <p:cNvPr id="10327" name="Rectangle 87"/>
          <p:cNvSpPr>
            <a:spLocks noChangeArrowheads="1"/>
          </p:cNvSpPr>
          <p:nvPr/>
        </p:nvSpPr>
        <p:spPr bwMode="auto">
          <a:xfrm>
            <a:off x="7770813" y="1701800"/>
            <a:ext cx="1143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2</a:t>
            </a:r>
          </a:p>
        </p:txBody>
      </p:sp>
      <p:sp>
        <p:nvSpPr>
          <p:cNvPr id="10329" name="Rectangle 89"/>
          <p:cNvSpPr>
            <a:spLocks noChangeArrowheads="1"/>
          </p:cNvSpPr>
          <p:nvPr/>
        </p:nvSpPr>
        <p:spPr bwMode="auto">
          <a:xfrm>
            <a:off x="1830388" y="2068513"/>
            <a:ext cx="219075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T2</a:t>
            </a:r>
          </a:p>
        </p:txBody>
      </p:sp>
      <p:sp>
        <p:nvSpPr>
          <p:cNvPr id="10330" name="Rectangle 90"/>
          <p:cNvSpPr>
            <a:spLocks noChangeArrowheads="1"/>
          </p:cNvSpPr>
          <p:nvPr/>
        </p:nvSpPr>
        <p:spPr bwMode="auto">
          <a:xfrm>
            <a:off x="2813050" y="2052638"/>
            <a:ext cx="4368800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Exg de performance en tps de réponse ou débit</a:t>
            </a:r>
          </a:p>
        </p:txBody>
      </p:sp>
      <p:sp>
        <p:nvSpPr>
          <p:cNvPr id="10331" name="Rectangle 91"/>
          <p:cNvSpPr>
            <a:spLocks noChangeArrowheads="1"/>
          </p:cNvSpPr>
          <p:nvPr/>
        </p:nvSpPr>
        <p:spPr bwMode="auto">
          <a:xfrm>
            <a:off x="7770813" y="2030413"/>
            <a:ext cx="87312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0337" name="Rectangle 97"/>
          <p:cNvSpPr>
            <a:spLocks noChangeArrowheads="1"/>
          </p:cNvSpPr>
          <p:nvPr/>
        </p:nvSpPr>
        <p:spPr bwMode="auto">
          <a:xfrm>
            <a:off x="1830388" y="2398713"/>
            <a:ext cx="225425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T3</a:t>
            </a:r>
          </a:p>
        </p:txBody>
      </p:sp>
      <p:sp>
        <p:nvSpPr>
          <p:cNvPr id="10338" name="Rectangle 98"/>
          <p:cNvSpPr>
            <a:spLocks noChangeArrowheads="1"/>
          </p:cNvSpPr>
          <p:nvPr/>
        </p:nvSpPr>
        <p:spPr bwMode="auto">
          <a:xfrm>
            <a:off x="2813050" y="2379663"/>
            <a:ext cx="881063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Interactif</a:t>
            </a:r>
          </a:p>
        </p:txBody>
      </p:sp>
      <p:sp>
        <p:nvSpPr>
          <p:cNvPr id="10339" name="Rectangle 99"/>
          <p:cNvSpPr>
            <a:spLocks noChangeArrowheads="1"/>
          </p:cNvSpPr>
          <p:nvPr/>
        </p:nvSpPr>
        <p:spPr bwMode="auto">
          <a:xfrm>
            <a:off x="7770813" y="2359025"/>
            <a:ext cx="87312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0341" name="Rectangle 101"/>
          <p:cNvSpPr>
            <a:spLocks noChangeArrowheads="1"/>
          </p:cNvSpPr>
          <p:nvPr/>
        </p:nvSpPr>
        <p:spPr bwMode="auto">
          <a:xfrm>
            <a:off x="3081338" y="1893888"/>
            <a:ext cx="7937" cy="79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45" name="Rectangle 105"/>
          <p:cNvSpPr>
            <a:spLocks noChangeArrowheads="1"/>
          </p:cNvSpPr>
          <p:nvPr/>
        </p:nvSpPr>
        <p:spPr bwMode="auto">
          <a:xfrm>
            <a:off x="1830388" y="2728913"/>
            <a:ext cx="219075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T4</a:t>
            </a:r>
          </a:p>
        </p:txBody>
      </p:sp>
      <p:sp>
        <p:nvSpPr>
          <p:cNvPr id="10346" name="Rectangle 106"/>
          <p:cNvSpPr>
            <a:spLocks noChangeArrowheads="1"/>
          </p:cNvSpPr>
          <p:nvPr/>
        </p:nvSpPr>
        <p:spPr bwMode="auto">
          <a:xfrm>
            <a:off x="2813050" y="2706688"/>
            <a:ext cx="2722563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Traitement interne complexe</a:t>
            </a:r>
          </a:p>
        </p:txBody>
      </p:sp>
      <p:sp>
        <p:nvSpPr>
          <p:cNvPr id="10347" name="Rectangle 107"/>
          <p:cNvSpPr>
            <a:spLocks noChangeArrowheads="1"/>
          </p:cNvSpPr>
          <p:nvPr/>
        </p:nvSpPr>
        <p:spPr bwMode="auto">
          <a:xfrm>
            <a:off x="7770813" y="2687638"/>
            <a:ext cx="87312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0353" name="Rectangle 113"/>
          <p:cNvSpPr>
            <a:spLocks noChangeArrowheads="1"/>
          </p:cNvSpPr>
          <p:nvPr/>
        </p:nvSpPr>
        <p:spPr bwMode="auto">
          <a:xfrm>
            <a:off x="1830388" y="3043238"/>
            <a:ext cx="455612" cy="2492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 dirty="0">
                <a:solidFill>
                  <a:schemeClr val="tx2"/>
                </a:solidFill>
                <a:latin typeface="Impact" pitchFamily="34" charset="0"/>
              </a:rPr>
              <a:t>T5</a:t>
            </a:r>
          </a:p>
        </p:txBody>
      </p:sp>
      <p:sp>
        <p:nvSpPr>
          <p:cNvPr id="10354" name="Rectangle 114"/>
          <p:cNvSpPr>
            <a:spLocks noChangeArrowheads="1"/>
          </p:cNvSpPr>
          <p:nvPr/>
        </p:nvSpPr>
        <p:spPr bwMode="auto">
          <a:xfrm>
            <a:off x="2813050" y="3033713"/>
            <a:ext cx="1617663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Code réutilisable</a:t>
            </a:r>
          </a:p>
        </p:txBody>
      </p:sp>
      <p:sp>
        <p:nvSpPr>
          <p:cNvPr id="10355" name="Rectangle 115"/>
          <p:cNvSpPr>
            <a:spLocks noChangeArrowheads="1"/>
          </p:cNvSpPr>
          <p:nvPr/>
        </p:nvSpPr>
        <p:spPr bwMode="auto">
          <a:xfrm>
            <a:off x="7770813" y="3016250"/>
            <a:ext cx="87312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0357" name="Rectangle 117"/>
          <p:cNvSpPr>
            <a:spLocks noChangeArrowheads="1"/>
          </p:cNvSpPr>
          <p:nvPr/>
        </p:nvSpPr>
        <p:spPr bwMode="auto">
          <a:xfrm>
            <a:off x="3144838" y="2609850"/>
            <a:ext cx="7937" cy="9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61" name="Rectangle 121"/>
          <p:cNvSpPr>
            <a:spLocks noChangeArrowheads="1"/>
          </p:cNvSpPr>
          <p:nvPr/>
        </p:nvSpPr>
        <p:spPr bwMode="auto">
          <a:xfrm>
            <a:off x="1830388" y="3389313"/>
            <a:ext cx="228600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T6</a:t>
            </a:r>
          </a:p>
        </p:txBody>
      </p:sp>
      <p:sp>
        <p:nvSpPr>
          <p:cNvPr id="10362" name="Rectangle 122"/>
          <p:cNvSpPr>
            <a:spLocks noChangeArrowheads="1"/>
          </p:cNvSpPr>
          <p:nvPr/>
        </p:nvSpPr>
        <p:spPr bwMode="auto">
          <a:xfrm>
            <a:off x="2813050" y="3360738"/>
            <a:ext cx="1554163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Facile à installer</a:t>
            </a:r>
          </a:p>
        </p:txBody>
      </p:sp>
      <p:sp>
        <p:nvSpPr>
          <p:cNvPr id="10363" name="Rectangle 123"/>
          <p:cNvSpPr>
            <a:spLocks noChangeArrowheads="1"/>
          </p:cNvSpPr>
          <p:nvPr/>
        </p:nvSpPr>
        <p:spPr bwMode="auto">
          <a:xfrm>
            <a:off x="7770813" y="3344863"/>
            <a:ext cx="287337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0.5</a:t>
            </a:r>
          </a:p>
        </p:txBody>
      </p:sp>
      <p:sp>
        <p:nvSpPr>
          <p:cNvPr id="10365" name="Rectangle 125"/>
          <p:cNvSpPr>
            <a:spLocks noChangeArrowheads="1"/>
          </p:cNvSpPr>
          <p:nvPr/>
        </p:nvSpPr>
        <p:spPr bwMode="auto">
          <a:xfrm>
            <a:off x="3144838" y="2800350"/>
            <a:ext cx="7937" cy="11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69" name="Rectangle 129"/>
          <p:cNvSpPr>
            <a:spLocks noChangeArrowheads="1"/>
          </p:cNvSpPr>
          <p:nvPr/>
        </p:nvSpPr>
        <p:spPr bwMode="auto">
          <a:xfrm>
            <a:off x="1830388" y="3719513"/>
            <a:ext cx="193675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T7</a:t>
            </a:r>
          </a:p>
        </p:txBody>
      </p:sp>
      <p:sp>
        <p:nvSpPr>
          <p:cNvPr id="10370" name="Rectangle 130"/>
          <p:cNvSpPr>
            <a:spLocks noChangeArrowheads="1"/>
          </p:cNvSpPr>
          <p:nvPr/>
        </p:nvSpPr>
        <p:spPr bwMode="auto">
          <a:xfrm>
            <a:off x="2813050" y="3687763"/>
            <a:ext cx="1438275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Facile à utiliser</a:t>
            </a:r>
          </a:p>
        </p:txBody>
      </p:sp>
      <p:sp>
        <p:nvSpPr>
          <p:cNvPr id="10371" name="Rectangle 131"/>
          <p:cNvSpPr>
            <a:spLocks noChangeArrowheads="1"/>
          </p:cNvSpPr>
          <p:nvPr/>
        </p:nvSpPr>
        <p:spPr bwMode="auto">
          <a:xfrm>
            <a:off x="7770813" y="3673475"/>
            <a:ext cx="287337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0.5</a:t>
            </a:r>
          </a:p>
        </p:txBody>
      </p:sp>
      <p:sp>
        <p:nvSpPr>
          <p:cNvPr id="10377" name="Rectangle 137"/>
          <p:cNvSpPr>
            <a:spLocks noChangeArrowheads="1"/>
          </p:cNvSpPr>
          <p:nvPr/>
        </p:nvSpPr>
        <p:spPr bwMode="auto">
          <a:xfrm>
            <a:off x="1830388" y="4048125"/>
            <a:ext cx="227012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T8</a:t>
            </a:r>
          </a:p>
        </p:txBody>
      </p:sp>
      <p:sp>
        <p:nvSpPr>
          <p:cNvPr id="10378" name="Rectangle 138"/>
          <p:cNvSpPr>
            <a:spLocks noChangeArrowheads="1"/>
          </p:cNvSpPr>
          <p:nvPr/>
        </p:nvSpPr>
        <p:spPr bwMode="auto">
          <a:xfrm>
            <a:off x="2849563" y="4014788"/>
            <a:ext cx="798512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Portable</a:t>
            </a:r>
          </a:p>
        </p:txBody>
      </p:sp>
      <p:sp>
        <p:nvSpPr>
          <p:cNvPr id="10379" name="Rectangle 139"/>
          <p:cNvSpPr>
            <a:spLocks noChangeArrowheads="1"/>
          </p:cNvSpPr>
          <p:nvPr/>
        </p:nvSpPr>
        <p:spPr bwMode="auto">
          <a:xfrm>
            <a:off x="7770813" y="4002088"/>
            <a:ext cx="114300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2</a:t>
            </a:r>
          </a:p>
        </p:txBody>
      </p:sp>
      <p:sp>
        <p:nvSpPr>
          <p:cNvPr id="10385" name="Rectangle 145"/>
          <p:cNvSpPr>
            <a:spLocks noChangeArrowheads="1"/>
          </p:cNvSpPr>
          <p:nvPr/>
        </p:nvSpPr>
        <p:spPr bwMode="auto">
          <a:xfrm>
            <a:off x="1830388" y="4378325"/>
            <a:ext cx="228600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T9</a:t>
            </a:r>
          </a:p>
        </p:txBody>
      </p:sp>
      <p:sp>
        <p:nvSpPr>
          <p:cNvPr id="10386" name="Rectangle 146"/>
          <p:cNvSpPr>
            <a:spLocks noChangeArrowheads="1"/>
          </p:cNvSpPr>
          <p:nvPr/>
        </p:nvSpPr>
        <p:spPr bwMode="auto">
          <a:xfrm>
            <a:off x="2813050" y="4341813"/>
            <a:ext cx="1558925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Facile à modifier</a:t>
            </a:r>
          </a:p>
        </p:txBody>
      </p:sp>
      <p:sp>
        <p:nvSpPr>
          <p:cNvPr id="10387" name="Rectangle 147"/>
          <p:cNvSpPr>
            <a:spLocks noChangeArrowheads="1"/>
          </p:cNvSpPr>
          <p:nvPr/>
        </p:nvSpPr>
        <p:spPr bwMode="auto">
          <a:xfrm>
            <a:off x="7770813" y="4330700"/>
            <a:ext cx="87312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0389" name="Rectangle 149"/>
          <p:cNvSpPr>
            <a:spLocks noChangeArrowheads="1"/>
          </p:cNvSpPr>
          <p:nvPr/>
        </p:nvSpPr>
        <p:spPr bwMode="auto">
          <a:xfrm>
            <a:off x="1830388" y="4708525"/>
            <a:ext cx="314325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T10</a:t>
            </a:r>
          </a:p>
        </p:txBody>
      </p:sp>
      <p:sp>
        <p:nvSpPr>
          <p:cNvPr id="10390" name="Rectangle 150"/>
          <p:cNvSpPr>
            <a:spLocks noChangeArrowheads="1"/>
          </p:cNvSpPr>
          <p:nvPr/>
        </p:nvSpPr>
        <p:spPr bwMode="auto">
          <a:xfrm>
            <a:off x="2813050" y="4668838"/>
            <a:ext cx="1066800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Concurrent</a:t>
            </a:r>
          </a:p>
        </p:txBody>
      </p:sp>
      <p:sp>
        <p:nvSpPr>
          <p:cNvPr id="10391" name="Rectangle 151"/>
          <p:cNvSpPr>
            <a:spLocks noChangeArrowheads="1"/>
          </p:cNvSpPr>
          <p:nvPr/>
        </p:nvSpPr>
        <p:spPr bwMode="auto">
          <a:xfrm>
            <a:off x="7770813" y="4659313"/>
            <a:ext cx="87312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0393" name="Rectangle 153"/>
          <p:cNvSpPr>
            <a:spLocks noChangeArrowheads="1"/>
          </p:cNvSpPr>
          <p:nvPr/>
        </p:nvSpPr>
        <p:spPr bwMode="auto">
          <a:xfrm>
            <a:off x="3144838" y="3986213"/>
            <a:ext cx="7937" cy="9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397" name="Rectangle 157"/>
          <p:cNvSpPr>
            <a:spLocks noChangeArrowheads="1"/>
          </p:cNvSpPr>
          <p:nvPr/>
        </p:nvSpPr>
        <p:spPr bwMode="auto">
          <a:xfrm>
            <a:off x="1830388" y="5038725"/>
            <a:ext cx="279400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T11</a:t>
            </a:r>
          </a:p>
        </p:txBody>
      </p:sp>
      <p:sp>
        <p:nvSpPr>
          <p:cNvPr id="10398" name="Rectangle 158"/>
          <p:cNvSpPr>
            <a:spLocks noChangeArrowheads="1"/>
          </p:cNvSpPr>
          <p:nvPr/>
        </p:nvSpPr>
        <p:spPr bwMode="auto">
          <a:xfrm>
            <a:off x="2813050" y="4995863"/>
            <a:ext cx="1960563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Sécurité particulière</a:t>
            </a:r>
          </a:p>
        </p:txBody>
      </p:sp>
      <p:sp>
        <p:nvSpPr>
          <p:cNvPr id="10399" name="Rectangle 159"/>
          <p:cNvSpPr>
            <a:spLocks noChangeArrowheads="1"/>
          </p:cNvSpPr>
          <p:nvPr/>
        </p:nvSpPr>
        <p:spPr bwMode="auto">
          <a:xfrm>
            <a:off x="7770813" y="4987925"/>
            <a:ext cx="87312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0401" name="Rectangle 161"/>
          <p:cNvSpPr>
            <a:spLocks noChangeArrowheads="1"/>
          </p:cNvSpPr>
          <p:nvPr/>
        </p:nvSpPr>
        <p:spPr bwMode="auto">
          <a:xfrm>
            <a:off x="3081338" y="4344988"/>
            <a:ext cx="7937" cy="9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05" name="Rectangle 165"/>
          <p:cNvSpPr>
            <a:spLocks noChangeArrowheads="1"/>
          </p:cNvSpPr>
          <p:nvPr/>
        </p:nvSpPr>
        <p:spPr bwMode="auto">
          <a:xfrm>
            <a:off x="1830388" y="5368925"/>
            <a:ext cx="306387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T12</a:t>
            </a:r>
          </a:p>
        </p:txBody>
      </p:sp>
      <p:sp>
        <p:nvSpPr>
          <p:cNvPr id="10406" name="Rectangle 166"/>
          <p:cNvSpPr>
            <a:spLocks noChangeArrowheads="1"/>
          </p:cNvSpPr>
          <p:nvPr/>
        </p:nvSpPr>
        <p:spPr bwMode="auto">
          <a:xfrm>
            <a:off x="2813050" y="5322888"/>
            <a:ext cx="1270000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Accès distant</a:t>
            </a:r>
          </a:p>
        </p:txBody>
      </p:sp>
      <p:sp>
        <p:nvSpPr>
          <p:cNvPr id="10407" name="Rectangle 167"/>
          <p:cNvSpPr>
            <a:spLocks noChangeArrowheads="1"/>
          </p:cNvSpPr>
          <p:nvPr/>
        </p:nvSpPr>
        <p:spPr bwMode="auto">
          <a:xfrm>
            <a:off x="7770813" y="5316538"/>
            <a:ext cx="87312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0413" name="Rectangle 173"/>
          <p:cNvSpPr>
            <a:spLocks noChangeArrowheads="1"/>
          </p:cNvSpPr>
          <p:nvPr/>
        </p:nvSpPr>
        <p:spPr bwMode="auto">
          <a:xfrm>
            <a:off x="1830388" y="5699125"/>
            <a:ext cx="312737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T13</a:t>
            </a:r>
          </a:p>
        </p:txBody>
      </p:sp>
      <p:sp>
        <p:nvSpPr>
          <p:cNvPr id="10414" name="Rectangle 174"/>
          <p:cNvSpPr>
            <a:spLocks noChangeArrowheads="1"/>
          </p:cNvSpPr>
          <p:nvPr/>
        </p:nvSpPr>
        <p:spPr bwMode="auto">
          <a:xfrm>
            <a:off x="2813050" y="5651500"/>
            <a:ext cx="3454400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Facilité de formation des utilisateurs</a:t>
            </a:r>
          </a:p>
        </p:txBody>
      </p:sp>
      <p:sp>
        <p:nvSpPr>
          <p:cNvPr id="10415" name="Rectangle 175"/>
          <p:cNvSpPr>
            <a:spLocks noChangeArrowheads="1"/>
          </p:cNvSpPr>
          <p:nvPr/>
        </p:nvSpPr>
        <p:spPr bwMode="auto">
          <a:xfrm>
            <a:off x="7778750" y="5645150"/>
            <a:ext cx="873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800">
                <a:solidFill>
                  <a:schemeClr val="tx2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0417" name="Rectangle 177"/>
          <p:cNvSpPr>
            <a:spLocks noChangeArrowheads="1"/>
          </p:cNvSpPr>
          <p:nvPr/>
        </p:nvSpPr>
        <p:spPr bwMode="auto">
          <a:xfrm>
            <a:off x="3144838" y="5197475"/>
            <a:ext cx="7937" cy="9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21" name="Rectangle 181"/>
          <p:cNvSpPr>
            <a:spLocks noChangeArrowheads="1"/>
          </p:cNvSpPr>
          <p:nvPr/>
        </p:nvSpPr>
        <p:spPr bwMode="auto">
          <a:xfrm>
            <a:off x="3144838" y="5387975"/>
            <a:ext cx="7937" cy="9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22" name="Line 182"/>
          <p:cNvSpPr>
            <a:spLocks noChangeShapeType="1"/>
          </p:cNvSpPr>
          <p:nvPr/>
        </p:nvSpPr>
        <p:spPr bwMode="auto">
          <a:xfrm>
            <a:off x="7292975" y="1365250"/>
            <a:ext cx="0" cy="458470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23" name="Line 183"/>
          <p:cNvSpPr>
            <a:spLocks noChangeShapeType="1"/>
          </p:cNvSpPr>
          <p:nvPr/>
        </p:nvSpPr>
        <p:spPr bwMode="auto">
          <a:xfrm>
            <a:off x="1216025" y="4662488"/>
            <a:ext cx="7143750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25" name="Line 185"/>
          <p:cNvSpPr>
            <a:spLocks noChangeShapeType="1"/>
          </p:cNvSpPr>
          <p:nvPr/>
        </p:nvSpPr>
        <p:spPr bwMode="auto">
          <a:xfrm>
            <a:off x="1289050" y="1717675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27" name="Line 187"/>
          <p:cNvSpPr>
            <a:spLocks noChangeShapeType="1"/>
          </p:cNvSpPr>
          <p:nvPr/>
        </p:nvSpPr>
        <p:spPr bwMode="auto">
          <a:xfrm>
            <a:off x="1216025" y="3970338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28" name="Line 188"/>
          <p:cNvSpPr>
            <a:spLocks noChangeShapeType="1"/>
          </p:cNvSpPr>
          <p:nvPr/>
        </p:nvSpPr>
        <p:spPr bwMode="auto">
          <a:xfrm>
            <a:off x="1216025" y="4291013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29" name="Line 189"/>
          <p:cNvSpPr>
            <a:spLocks noChangeShapeType="1"/>
          </p:cNvSpPr>
          <p:nvPr/>
        </p:nvSpPr>
        <p:spPr bwMode="auto">
          <a:xfrm>
            <a:off x="1216025" y="5635625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30" name="Line 190"/>
          <p:cNvSpPr>
            <a:spLocks noChangeShapeType="1"/>
          </p:cNvSpPr>
          <p:nvPr/>
        </p:nvSpPr>
        <p:spPr bwMode="auto">
          <a:xfrm>
            <a:off x="1216025" y="2971800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32" name="Line 192"/>
          <p:cNvSpPr>
            <a:spLocks noChangeShapeType="1"/>
          </p:cNvSpPr>
          <p:nvPr/>
        </p:nvSpPr>
        <p:spPr bwMode="auto">
          <a:xfrm>
            <a:off x="1216025" y="2011363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33" name="Line 193"/>
          <p:cNvSpPr>
            <a:spLocks noChangeShapeType="1"/>
          </p:cNvSpPr>
          <p:nvPr/>
        </p:nvSpPr>
        <p:spPr bwMode="auto">
          <a:xfrm>
            <a:off x="1216025" y="2627313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34" name="Line 194"/>
          <p:cNvSpPr>
            <a:spLocks noChangeShapeType="1"/>
          </p:cNvSpPr>
          <p:nvPr/>
        </p:nvSpPr>
        <p:spPr bwMode="auto">
          <a:xfrm>
            <a:off x="1216025" y="3305175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35" name="Line 195"/>
          <p:cNvSpPr>
            <a:spLocks noChangeShapeType="1"/>
          </p:cNvSpPr>
          <p:nvPr/>
        </p:nvSpPr>
        <p:spPr bwMode="auto">
          <a:xfrm>
            <a:off x="1216025" y="3625850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36" name="Line 196"/>
          <p:cNvSpPr>
            <a:spLocks noChangeShapeType="1"/>
          </p:cNvSpPr>
          <p:nvPr/>
        </p:nvSpPr>
        <p:spPr bwMode="auto">
          <a:xfrm>
            <a:off x="1216025" y="4968875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37" name="Line 197"/>
          <p:cNvSpPr>
            <a:spLocks noChangeShapeType="1"/>
          </p:cNvSpPr>
          <p:nvPr/>
        </p:nvSpPr>
        <p:spPr bwMode="auto">
          <a:xfrm>
            <a:off x="1216025" y="5302250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39" name="Line 199"/>
          <p:cNvSpPr>
            <a:spLocks noChangeShapeType="1"/>
          </p:cNvSpPr>
          <p:nvPr/>
        </p:nvSpPr>
        <p:spPr bwMode="auto">
          <a:xfrm>
            <a:off x="1216025" y="2319338"/>
            <a:ext cx="7167563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41" name="Line 201"/>
          <p:cNvSpPr>
            <a:spLocks noChangeShapeType="1"/>
          </p:cNvSpPr>
          <p:nvPr/>
        </p:nvSpPr>
        <p:spPr bwMode="auto">
          <a:xfrm>
            <a:off x="2682875" y="1454150"/>
            <a:ext cx="0" cy="446405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42" name="Text Box 202"/>
          <p:cNvSpPr txBox="1">
            <a:spLocks noChangeArrowheads="1"/>
          </p:cNvSpPr>
          <p:nvPr/>
        </p:nvSpPr>
        <p:spPr bwMode="auto">
          <a:xfrm>
            <a:off x="5287962" y="0"/>
            <a:ext cx="3856038" cy="1077913"/>
          </a:xfrm>
          <a:prstGeom prst="rect">
            <a:avLst/>
          </a:prstGeom>
          <a:solidFill>
            <a:schemeClr val="bg1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 eaLnBrk="0" hangingPunct="0"/>
            <a:r>
              <a:rPr kumimoji="0" lang="fr-FR" sz="160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fr-FR" sz="2800">
                <a:solidFill>
                  <a:schemeClr val="tx2"/>
                </a:solidFill>
                <a:latin typeface="Impact" pitchFamily="34" charset="0"/>
              </a:rPr>
              <a:t>Tfactor = </a:t>
            </a:r>
            <a:r>
              <a:rPr lang="fr-FR" sz="3600">
                <a:solidFill>
                  <a:schemeClr val="tx2"/>
                </a:solidFill>
                <a:latin typeface="Symbol" pitchFamily="18" charset="2"/>
              </a:rPr>
              <a:t>S</a:t>
            </a:r>
            <a:r>
              <a:rPr lang="fr-FR" sz="2800">
                <a:solidFill>
                  <a:schemeClr val="tx2"/>
                </a:solidFill>
                <a:latin typeface="Impact" pitchFamily="34" charset="0"/>
              </a:rPr>
              <a:t> notes x poids</a:t>
            </a:r>
            <a:r>
              <a:rPr kumimoji="0" lang="fr-FR" sz="2800">
                <a:solidFill>
                  <a:schemeClr val="tx2"/>
                </a:solidFill>
                <a:latin typeface="Tahoma" pitchFamily="34" charset="0"/>
              </a:rPr>
              <a:t/>
            </a:r>
            <a:br>
              <a:rPr kumimoji="0" lang="fr-FR" sz="2800">
                <a:solidFill>
                  <a:schemeClr val="tx2"/>
                </a:solidFill>
                <a:latin typeface="Tahoma" pitchFamily="34" charset="0"/>
              </a:rPr>
            </a:br>
            <a:r>
              <a:rPr kumimoji="0" lang="fr-FR" sz="2800">
                <a:solidFill>
                  <a:schemeClr val="tx2"/>
                </a:solidFill>
                <a:latin typeface="Impact" pitchFamily="34" charset="0"/>
              </a:rPr>
              <a:t>TCF=0.6+0.01xTFactor</a:t>
            </a:r>
          </a:p>
        </p:txBody>
      </p:sp>
      <p:sp>
        <p:nvSpPr>
          <p:cNvPr id="75" name="Espace réservé de la date 7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FAB8F-367E-4564-B30F-DC0B2BB66122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76" name="Espace réservé du pied de page 7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1EBA7-5098-4C05-B200-C7036E7F7936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990600" y="152400"/>
            <a:ext cx="8153400" cy="639762"/>
          </a:xfrm>
        </p:spPr>
        <p:txBody>
          <a:bodyPr>
            <a:normAutofit/>
          </a:bodyPr>
          <a:lstStyle/>
          <a:p>
            <a:r>
              <a:rPr lang="fr-FR" sz="3200" dirty="0" smtClean="0"/>
              <a:t>Rappel : le Processus Unifié</a:t>
            </a:r>
            <a:endParaRPr lang="fr-FR" sz="3200" dirty="0"/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100353" name="Object 1"/>
          <p:cNvGraphicFramePr>
            <a:graphicFrameLocks noChangeAspect="1"/>
          </p:cNvGraphicFramePr>
          <p:nvPr/>
        </p:nvGraphicFramePr>
        <p:xfrm>
          <a:off x="1849427" y="1371600"/>
          <a:ext cx="7142173" cy="4572000"/>
        </p:xfrm>
        <a:graphic>
          <a:graphicData uri="http://schemas.openxmlformats.org/presentationml/2006/ole">
            <p:oleObj spid="_x0000_s135170" name="Picture" r:id="rId3" imgW="6059417" imgH="3872958" progId="Word.Picture.8">
              <p:embed/>
            </p:oleObj>
          </a:graphicData>
        </a:graphic>
      </p:graphicFrame>
      <p:cxnSp>
        <p:nvCxnSpPr>
          <p:cNvPr id="100355" name="AutoShape 3"/>
          <p:cNvCxnSpPr>
            <a:cxnSpLocks noChangeShapeType="1"/>
          </p:cNvCxnSpPr>
          <p:nvPr/>
        </p:nvCxnSpPr>
        <p:spPr bwMode="auto">
          <a:xfrm>
            <a:off x="381000" y="4058928"/>
            <a:ext cx="8534400" cy="5587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990600" y="1654175"/>
            <a:ext cx="990600" cy="23082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wordArt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Activités du processus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0357" name="Text Box 5"/>
          <p:cNvSpPr txBox="1">
            <a:spLocks noChangeArrowheads="1"/>
          </p:cNvSpPr>
          <p:nvPr/>
        </p:nvSpPr>
        <p:spPr bwMode="auto">
          <a:xfrm>
            <a:off x="990600" y="4114800"/>
            <a:ext cx="762000" cy="2209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wordArt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spcAft>
                <a:spcPts val="1000"/>
              </a:spcAft>
            </a:pPr>
            <a:r>
              <a:rPr lang="fr-FR" sz="1100" b="1" dirty="0" smtClean="0">
                <a:latin typeface="Comic Sans MS" pitchFamily="66" charset="0"/>
                <a:cs typeface="Arial" pitchFamily="34" charset="0"/>
              </a:rPr>
              <a:t>Activités </a:t>
            </a:r>
            <a:r>
              <a:rPr kumimoji="0" lang="fr-F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Support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57400" y="2133600"/>
            <a:ext cx="6858000" cy="762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4038600" y="2133600"/>
            <a:ext cx="1219200" cy="762000"/>
          </a:xfrm>
          <a:prstGeom prst="ellipse">
            <a:avLst/>
          </a:prstGeom>
          <a:solidFill>
            <a:schemeClr val="accent1">
              <a:lumMod val="20000"/>
              <a:lumOff val="80000"/>
              <a:alpha val="1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8153400" cy="94138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fr-FR" sz="2800" dirty="0"/>
              <a:t>USE CASE POINTS</a:t>
            </a:r>
            <a:r>
              <a:rPr lang="fr-FR" sz="2400" dirty="0"/>
              <a:t> </a:t>
            </a:r>
            <a:r>
              <a:rPr lang="fr-FR" sz="2000" dirty="0"/>
              <a:t/>
            </a:r>
            <a:br>
              <a:rPr lang="fr-FR" sz="2000" dirty="0"/>
            </a:br>
            <a:r>
              <a:rPr lang="fr-FR" sz="2000" dirty="0"/>
              <a:t>CALCUL DE EF </a:t>
            </a:r>
            <a:r>
              <a:rPr lang="fr-FR" sz="2000" dirty="0" smtClean="0"/>
              <a:t>				</a:t>
            </a:r>
            <a:r>
              <a:rPr lang="en-GB" sz="2000" dirty="0" smtClean="0"/>
              <a:t>(</a:t>
            </a:r>
            <a:r>
              <a:rPr lang="en-GB" sz="2000" dirty="0"/>
              <a:t>ENVIRONMENTAL FACTOR</a:t>
            </a:r>
            <a:r>
              <a:rPr lang="fr-FR" sz="2000" dirty="0"/>
              <a:t>)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562100" y="2513012"/>
            <a:ext cx="7938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562100" y="2513012"/>
            <a:ext cx="7938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7626350" y="2513012"/>
            <a:ext cx="7938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8408988" y="2513012"/>
            <a:ext cx="7937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8408988" y="2513012"/>
            <a:ext cx="7937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1562100" y="2524125"/>
            <a:ext cx="7938" cy="3333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7626350" y="2524125"/>
            <a:ext cx="7938" cy="3333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8408988" y="2524125"/>
            <a:ext cx="7937" cy="3333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1562100" y="2857500"/>
            <a:ext cx="7938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7626350" y="2857500"/>
            <a:ext cx="7938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8408988" y="2857500"/>
            <a:ext cx="7937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1562100" y="2868612"/>
            <a:ext cx="7938" cy="3349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7626350" y="2868612"/>
            <a:ext cx="7938" cy="3349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8408988" y="2868612"/>
            <a:ext cx="7937" cy="3349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1562100" y="3203575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7626350" y="3203575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8408988" y="3203575"/>
            <a:ext cx="7937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1562100" y="3213100"/>
            <a:ext cx="7938" cy="3349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85" name="Rectangle 21"/>
          <p:cNvSpPr>
            <a:spLocks noChangeArrowheads="1"/>
          </p:cNvSpPr>
          <p:nvPr/>
        </p:nvSpPr>
        <p:spPr bwMode="auto">
          <a:xfrm>
            <a:off x="7626350" y="3213100"/>
            <a:ext cx="7938" cy="3349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86" name="Rectangle 22"/>
          <p:cNvSpPr>
            <a:spLocks noChangeArrowheads="1"/>
          </p:cNvSpPr>
          <p:nvPr/>
        </p:nvSpPr>
        <p:spPr bwMode="auto">
          <a:xfrm>
            <a:off x="8408988" y="3213100"/>
            <a:ext cx="7937" cy="3349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87" name="Rectangle 23"/>
          <p:cNvSpPr>
            <a:spLocks noChangeArrowheads="1"/>
          </p:cNvSpPr>
          <p:nvPr/>
        </p:nvSpPr>
        <p:spPr bwMode="auto">
          <a:xfrm>
            <a:off x="1562100" y="3548062"/>
            <a:ext cx="7938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88" name="Rectangle 24"/>
          <p:cNvSpPr>
            <a:spLocks noChangeArrowheads="1"/>
          </p:cNvSpPr>
          <p:nvPr/>
        </p:nvSpPr>
        <p:spPr bwMode="auto">
          <a:xfrm>
            <a:off x="7626350" y="3548062"/>
            <a:ext cx="7938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89" name="Rectangle 25"/>
          <p:cNvSpPr>
            <a:spLocks noChangeArrowheads="1"/>
          </p:cNvSpPr>
          <p:nvPr/>
        </p:nvSpPr>
        <p:spPr bwMode="auto">
          <a:xfrm>
            <a:off x="8408988" y="3548062"/>
            <a:ext cx="7937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90" name="Rectangle 26"/>
          <p:cNvSpPr>
            <a:spLocks noChangeArrowheads="1"/>
          </p:cNvSpPr>
          <p:nvPr/>
        </p:nvSpPr>
        <p:spPr bwMode="auto">
          <a:xfrm>
            <a:off x="1562100" y="3559175"/>
            <a:ext cx="7938" cy="3349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91" name="Rectangle 27"/>
          <p:cNvSpPr>
            <a:spLocks noChangeArrowheads="1"/>
          </p:cNvSpPr>
          <p:nvPr/>
        </p:nvSpPr>
        <p:spPr bwMode="auto">
          <a:xfrm>
            <a:off x="7626350" y="3559175"/>
            <a:ext cx="7938" cy="3349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92" name="Rectangle 28"/>
          <p:cNvSpPr>
            <a:spLocks noChangeArrowheads="1"/>
          </p:cNvSpPr>
          <p:nvPr/>
        </p:nvSpPr>
        <p:spPr bwMode="auto">
          <a:xfrm>
            <a:off x="8408988" y="3559175"/>
            <a:ext cx="7937" cy="3349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93" name="Rectangle 29"/>
          <p:cNvSpPr>
            <a:spLocks noChangeArrowheads="1"/>
          </p:cNvSpPr>
          <p:nvPr/>
        </p:nvSpPr>
        <p:spPr bwMode="auto">
          <a:xfrm>
            <a:off x="1562100" y="3894137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94" name="Rectangle 30"/>
          <p:cNvSpPr>
            <a:spLocks noChangeArrowheads="1"/>
          </p:cNvSpPr>
          <p:nvPr/>
        </p:nvSpPr>
        <p:spPr bwMode="auto">
          <a:xfrm>
            <a:off x="7626350" y="3894137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95" name="Rectangle 31"/>
          <p:cNvSpPr>
            <a:spLocks noChangeArrowheads="1"/>
          </p:cNvSpPr>
          <p:nvPr/>
        </p:nvSpPr>
        <p:spPr bwMode="auto">
          <a:xfrm>
            <a:off x="8408988" y="3894137"/>
            <a:ext cx="7937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96" name="Rectangle 32"/>
          <p:cNvSpPr>
            <a:spLocks noChangeArrowheads="1"/>
          </p:cNvSpPr>
          <p:nvPr/>
        </p:nvSpPr>
        <p:spPr bwMode="auto">
          <a:xfrm>
            <a:off x="1562100" y="3903662"/>
            <a:ext cx="7938" cy="3349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97" name="Rectangle 33"/>
          <p:cNvSpPr>
            <a:spLocks noChangeArrowheads="1"/>
          </p:cNvSpPr>
          <p:nvPr/>
        </p:nvSpPr>
        <p:spPr bwMode="auto">
          <a:xfrm>
            <a:off x="7626350" y="3903662"/>
            <a:ext cx="7938" cy="3349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98" name="Rectangle 34"/>
          <p:cNvSpPr>
            <a:spLocks noChangeArrowheads="1"/>
          </p:cNvSpPr>
          <p:nvPr/>
        </p:nvSpPr>
        <p:spPr bwMode="auto">
          <a:xfrm>
            <a:off x="8408988" y="3903662"/>
            <a:ext cx="7937" cy="3349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299" name="Rectangle 35"/>
          <p:cNvSpPr>
            <a:spLocks noChangeArrowheads="1"/>
          </p:cNvSpPr>
          <p:nvPr/>
        </p:nvSpPr>
        <p:spPr bwMode="auto">
          <a:xfrm>
            <a:off x="1562100" y="4238625"/>
            <a:ext cx="7938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01" name="Rectangle 37"/>
          <p:cNvSpPr>
            <a:spLocks noChangeArrowheads="1"/>
          </p:cNvSpPr>
          <p:nvPr/>
        </p:nvSpPr>
        <p:spPr bwMode="auto">
          <a:xfrm>
            <a:off x="8408988" y="4238625"/>
            <a:ext cx="7937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02" name="Rectangle 38"/>
          <p:cNvSpPr>
            <a:spLocks noChangeArrowheads="1"/>
          </p:cNvSpPr>
          <p:nvPr/>
        </p:nvSpPr>
        <p:spPr bwMode="auto">
          <a:xfrm>
            <a:off x="1562100" y="4249737"/>
            <a:ext cx="7938" cy="3349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04" name="Rectangle 40"/>
          <p:cNvSpPr>
            <a:spLocks noChangeArrowheads="1"/>
          </p:cNvSpPr>
          <p:nvPr/>
        </p:nvSpPr>
        <p:spPr bwMode="auto">
          <a:xfrm>
            <a:off x="8408988" y="4249737"/>
            <a:ext cx="7937" cy="3349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07" name="Rectangle 43"/>
          <p:cNvSpPr>
            <a:spLocks noChangeArrowheads="1"/>
          </p:cNvSpPr>
          <p:nvPr/>
        </p:nvSpPr>
        <p:spPr bwMode="auto">
          <a:xfrm>
            <a:off x="8408988" y="4584700"/>
            <a:ext cx="7937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11" name="Rectangle 47"/>
          <p:cNvSpPr>
            <a:spLocks noChangeArrowheads="1"/>
          </p:cNvSpPr>
          <p:nvPr/>
        </p:nvSpPr>
        <p:spPr bwMode="auto">
          <a:xfrm>
            <a:off x="1568450" y="5238750"/>
            <a:ext cx="7938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12" name="Rectangle 48"/>
          <p:cNvSpPr>
            <a:spLocks noChangeArrowheads="1"/>
          </p:cNvSpPr>
          <p:nvPr/>
        </p:nvSpPr>
        <p:spPr bwMode="auto">
          <a:xfrm>
            <a:off x="7532688" y="5238750"/>
            <a:ext cx="7937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14" name="Rectangle 50"/>
          <p:cNvSpPr>
            <a:spLocks noChangeArrowheads="1"/>
          </p:cNvSpPr>
          <p:nvPr/>
        </p:nvSpPr>
        <p:spPr bwMode="auto">
          <a:xfrm>
            <a:off x="1568450" y="5249863"/>
            <a:ext cx="7938" cy="3349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15" name="Rectangle 51"/>
          <p:cNvSpPr>
            <a:spLocks noChangeArrowheads="1"/>
          </p:cNvSpPr>
          <p:nvPr/>
        </p:nvSpPr>
        <p:spPr bwMode="auto">
          <a:xfrm>
            <a:off x="7532688" y="5249863"/>
            <a:ext cx="7937" cy="3349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17" name="Rectangle 53"/>
          <p:cNvSpPr>
            <a:spLocks noChangeArrowheads="1"/>
          </p:cNvSpPr>
          <p:nvPr/>
        </p:nvSpPr>
        <p:spPr bwMode="auto">
          <a:xfrm>
            <a:off x="1568450" y="5584825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20" name="Rectangle 56"/>
          <p:cNvSpPr>
            <a:spLocks noChangeArrowheads="1"/>
          </p:cNvSpPr>
          <p:nvPr/>
        </p:nvSpPr>
        <p:spPr bwMode="auto">
          <a:xfrm>
            <a:off x="1568450" y="5594350"/>
            <a:ext cx="7938" cy="3349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21" name="Rectangle 57"/>
          <p:cNvSpPr>
            <a:spLocks noChangeArrowheads="1"/>
          </p:cNvSpPr>
          <p:nvPr/>
        </p:nvSpPr>
        <p:spPr bwMode="auto">
          <a:xfrm>
            <a:off x="1568450" y="5929313"/>
            <a:ext cx="7938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22" name="Rectangle 58"/>
          <p:cNvSpPr>
            <a:spLocks noChangeArrowheads="1"/>
          </p:cNvSpPr>
          <p:nvPr/>
        </p:nvSpPr>
        <p:spPr bwMode="auto">
          <a:xfrm>
            <a:off x="1568450" y="5929313"/>
            <a:ext cx="7938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29" name="Rectangle 65"/>
          <p:cNvSpPr>
            <a:spLocks noChangeArrowheads="1"/>
          </p:cNvSpPr>
          <p:nvPr/>
        </p:nvSpPr>
        <p:spPr bwMode="auto">
          <a:xfrm>
            <a:off x="1184275" y="1365250"/>
            <a:ext cx="6845300" cy="31559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1330" name="Rectangle 66"/>
          <p:cNvSpPr>
            <a:spLocks noChangeArrowheads="1"/>
          </p:cNvSpPr>
          <p:nvPr/>
        </p:nvSpPr>
        <p:spPr bwMode="auto">
          <a:xfrm>
            <a:off x="1239838" y="1433512"/>
            <a:ext cx="958850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N° de Fact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31" name="Rectangle 67"/>
          <p:cNvSpPr>
            <a:spLocks noChangeArrowheads="1"/>
          </p:cNvSpPr>
          <p:nvPr/>
        </p:nvSpPr>
        <p:spPr bwMode="auto">
          <a:xfrm>
            <a:off x="2563813" y="1433512"/>
            <a:ext cx="1157287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Description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32" name="Rectangle 68"/>
          <p:cNvSpPr>
            <a:spLocks noChangeArrowheads="1"/>
          </p:cNvSpPr>
          <p:nvPr/>
        </p:nvSpPr>
        <p:spPr bwMode="auto">
          <a:xfrm>
            <a:off x="7204075" y="1433512"/>
            <a:ext cx="550863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Poids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33" name="Rectangle 69"/>
          <p:cNvSpPr>
            <a:spLocks noChangeArrowheads="1"/>
          </p:cNvSpPr>
          <p:nvPr/>
        </p:nvSpPr>
        <p:spPr bwMode="auto">
          <a:xfrm>
            <a:off x="1190625" y="1371600"/>
            <a:ext cx="1316038" cy="11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34" name="Rectangle 70"/>
          <p:cNvSpPr>
            <a:spLocks noChangeArrowheads="1"/>
          </p:cNvSpPr>
          <p:nvPr/>
        </p:nvSpPr>
        <p:spPr bwMode="auto">
          <a:xfrm>
            <a:off x="2514600" y="1371600"/>
            <a:ext cx="4632325" cy="11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35" name="Rectangle 71"/>
          <p:cNvSpPr>
            <a:spLocks noChangeArrowheads="1"/>
          </p:cNvSpPr>
          <p:nvPr/>
        </p:nvSpPr>
        <p:spPr bwMode="auto">
          <a:xfrm>
            <a:off x="7154863" y="1371600"/>
            <a:ext cx="874712" cy="11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36" name="Rectangle 72"/>
          <p:cNvSpPr>
            <a:spLocks noChangeArrowheads="1"/>
          </p:cNvSpPr>
          <p:nvPr/>
        </p:nvSpPr>
        <p:spPr bwMode="auto">
          <a:xfrm>
            <a:off x="1239838" y="1779587"/>
            <a:ext cx="187325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F1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37" name="Rectangle 73"/>
          <p:cNvSpPr>
            <a:spLocks noChangeArrowheads="1"/>
          </p:cNvSpPr>
          <p:nvPr/>
        </p:nvSpPr>
        <p:spPr bwMode="auto">
          <a:xfrm>
            <a:off x="2563813" y="1779587"/>
            <a:ext cx="2112962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Familier avec UML/UP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38" name="Rectangle 74"/>
          <p:cNvSpPr>
            <a:spLocks noChangeArrowheads="1"/>
          </p:cNvSpPr>
          <p:nvPr/>
        </p:nvSpPr>
        <p:spPr bwMode="auto">
          <a:xfrm>
            <a:off x="7304088" y="1779587"/>
            <a:ext cx="266700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1.5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39" name="Rectangle 75"/>
          <p:cNvSpPr>
            <a:spLocks noChangeArrowheads="1"/>
          </p:cNvSpPr>
          <p:nvPr/>
        </p:nvSpPr>
        <p:spPr bwMode="auto">
          <a:xfrm>
            <a:off x="1190625" y="1716087"/>
            <a:ext cx="1316038" cy="11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40" name="Rectangle 76"/>
          <p:cNvSpPr>
            <a:spLocks noChangeArrowheads="1"/>
          </p:cNvSpPr>
          <p:nvPr/>
        </p:nvSpPr>
        <p:spPr bwMode="auto">
          <a:xfrm>
            <a:off x="2514600" y="1716087"/>
            <a:ext cx="4632325" cy="11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41" name="Rectangle 77"/>
          <p:cNvSpPr>
            <a:spLocks noChangeArrowheads="1"/>
          </p:cNvSpPr>
          <p:nvPr/>
        </p:nvSpPr>
        <p:spPr bwMode="auto">
          <a:xfrm>
            <a:off x="7154863" y="1716087"/>
            <a:ext cx="874712" cy="11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42" name="Rectangle 78"/>
          <p:cNvSpPr>
            <a:spLocks noChangeArrowheads="1"/>
          </p:cNvSpPr>
          <p:nvPr/>
        </p:nvSpPr>
        <p:spPr bwMode="auto">
          <a:xfrm>
            <a:off x="1239838" y="2124075"/>
            <a:ext cx="215900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F2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43" name="Rectangle 79"/>
          <p:cNvSpPr>
            <a:spLocks noChangeArrowheads="1"/>
          </p:cNvSpPr>
          <p:nvPr/>
        </p:nvSpPr>
        <p:spPr bwMode="auto">
          <a:xfrm>
            <a:off x="2563813" y="2124075"/>
            <a:ext cx="3522662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Expérience sur le type d'application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44" name="Rectangle 80"/>
          <p:cNvSpPr>
            <a:spLocks noChangeArrowheads="1"/>
          </p:cNvSpPr>
          <p:nvPr/>
        </p:nvSpPr>
        <p:spPr bwMode="auto">
          <a:xfrm>
            <a:off x="7304088" y="2124075"/>
            <a:ext cx="303212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0.5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45" name="Rectangle 81"/>
          <p:cNvSpPr>
            <a:spLocks noChangeArrowheads="1"/>
          </p:cNvSpPr>
          <p:nvPr/>
        </p:nvSpPr>
        <p:spPr bwMode="auto">
          <a:xfrm>
            <a:off x="1190625" y="2062162"/>
            <a:ext cx="1316038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46" name="Rectangle 82"/>
          <p:cNvSpPr>
            <a:spLocks noChangeArrowheads="1"/>
          </p:cNvSpPr>
          <p:nvPr/>
        </p:nvSpPr>
        <p:spPr bwMode="auto">
          <a:xfrm>
            <a:off x="2514600" y="2062162"/>
            <a:ext cx="4632325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47" name="Rectangle 83"/>
          <p:cNvSpPr>
            <a:spLocks noChangeArrowheads="1"/>
          </p:cNvSpPr>
          <p:nvPr/>
        </p:nvSpPr>
        <p:spPr bwMode="auto">
          <a:xfrm>
            <a:off x="7154863" y="2062162"/>
            <a:ext cx="874712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48" name="Rectangle 84"/>
          <p:cNvSpPr>
            <a:spLocks noChangeArrowheads="1"/>
          </p:cNvSpPr>
          <p:nvPr/>
        </p:nvSpPr>
        <p:spPr bwMode="auto">
          <a:xfrm>
            <a:off x="1239838" y="2470150"/>
            <a:ext cx="223837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F3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49" name="Rectangle 85"/>
          <p:cNvSpPr>
            <a:spLocks noChangeArrowheads="1"/>
          </p:cNvSpPr>
          <p:nvPr/>
        </p:nvSpPr>
        <p:spPr bwMode="auto">
          <a:xfrm>
            <a:off x="2563813" y="2470150"/>
            <a:ext cx="3541712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Expérience en développement objet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50" name="Rectangle 86"/>
          <p:cNvSpPr>
            <a:spLocks noChangeArrowheads="1"/>
          </p:cNvSpPr>
          <p:nvPr/>
        </p:nvSpPr>
        <p:spPr bwMode="auto">
          <a:xfrm>
            <a:off x="7304088" y="2470150"/>
            <a:ext cx="92075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1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51" name="Rectangle 87"/>
          <p:cNvSpPr>
            <a:spLocks noChangeArrowheads="1"/>
          </p:cNvSpPr>
          <p:nvPr/>
        </p:nvSpPr>
        <p:spPr bwMode="auto">
          <a:xfrm>
            <a:off x="1190625" y="2406650"/>
            <a:ext cx="1316038" cy="11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52" name="Rectangle 88"/>
          <p:cNvSpPr>
            <a:spLocks noChangeArrowheads="1"/>
          </p:cNvSpPr>
          <p:nvPr/>
        </p:nvSpPr>
        <p:spPr bwMode="auto">
          <a:xfrm>
            <a:off x="2514600" y="2406650"/>
            <a:ext cx="4632325" cy="11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53" name="Rectangle 89"/>
          <p:cNvSpPr>
            <a:spLocks noChangeArrowheads="1"/>
          </p:cNvSpPr>
          <p:nvPr/>
        </p:nvSpPr>
        <p:spPr bwMode="auto">
          <a:xfrm>
            <a:off x="7154863" y="2406650"/>
            <a:ext cx="874712" cy="11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54" name="Rectangle 90"/>
          <p:cNvSpPr>
            <a:spLocks noChangeArrowheads="1"/>
          </p:cNvSpPr>
          <p:nvPr/>
        </p:nvSpPr>
        <p:spPr bwMode="auto">
          <a:xfrm>
            <a:off x="1239838" y="2814637"/>
            <a:ext cx="215900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F4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55" name="Rectangle 91"/>
          <p:cNvSpPr>
            <a:spLocks noChangeArrowheads="1"/>
          </p:cNvSpPr>
          <p:nvPr/>
        </p:nvSpPr>
        <p:spPr bwMode="auto">
          <a:xfrm>
            <a:off x="2563813" y="2814637"/>
            <a:ext cx="2003425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Capacité en analyse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56" name="Rectangle 92"/>
          <p:cNvSpPr>
            <a:spLocks noChangeArrowheads="1"/>
          </p:cNvSpPr>
          <p:nvPr/>
        </p:nvSpPr>
        <p:spPr bwMode="auto">
          <a:xfrm>
            <a:off x="7304088" y="2814637"/>
            <a:ext cx="303212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0.5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57" name="Rectangle 93"/>
          <p:cNvSpPr>
            <a:spLocks noChangeArrowheads="1"/>
          </p:cNvSpPr>
          <p:nvPr/>
        </p:nvSpPr>
        <p:spPr bwMode="auto">
          <a:xfrm>
            <a:off x="1190625" y="2752725"/>
            <a:ext cx="1316038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58" name="Rectangle 94"/>
          <p:cNvSpPr>
            <a:spLocks noChangeArrowheads="1"/>
          </p:cNvSpPr>
          <p:nvPr/>
        </p:nvSpPr>
        <p:spPr bwMode="auto">
          <a:xfrm>
            <a:off x="2514600" y="2752725"/>
            <a:ext cx="4632325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59" name="Rectangle 95"/>
          <p:cNvSpPr>
            <a:spLocks noChangeArrowheads="1"/>
          </p:cNvSpPr>
          <p:nvPr/>
        </p:nvSpPr>
        <p:spPr bwMode="auto">
          <a:xfrm>
            <a:off x="7154863" y="2752725"/>
            <a:ext cx="874712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60" name="Rectangle 96"/>
          <p:cNvSpPr>
            <a:spLocks noChangeArrowheads="1"/>
          </p:cNvSpPr>
          <p:nvPr/>
        </p:nvSpPr>
        <p:spPr bwMode="auto">
          <a:xfrm>
            <a:off x="1239838" y="3160712"/>
            <a:ext cx="225425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F5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61" name="Rectangle 97"/>
          <p:cNvSpPr>
            <a:spLocks noChangeArrowheads="1"/>
          </p:cNvSpPr>
          <p:nvPr/>
        </p:nvSpPr>
        <p:spPr bwMode="auto">
          <a:xfrm>
            <a:off x="2563813" y="3160712"/>
            <a:ext cx="1052512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Motivation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62" name="Rectangle 98"/>
          <p:cNvSpPr>
            <a:spLocks noChangeArrowheads="1"/>
          </p:cNvSpPr>
          <p:nvPr/>
        </p:nvSpPr>
        <p:spPr bwMode="auto">
          <a:xfrm>
            <a:off x="7304088" y="3160712"/>
            <a:ext cx="92075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1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63" name="Rectangle 99"/>
          <p:cNvSpPr>
            <a:spLocks noChangeArrowheads="1"/>
          </p:cNvSpPr>
          <p:nvPr/>
        </p:nvSpPr>
        <p:spPr bwMode="auto">
          <a:xfrm>
            <a:off x="1190625" y="3097212"/>
            <a:ext cx="1316038" cy="11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64" name="Rectangle 100"/>
          <p:cNvSpPr>
            <a:spLocks noChangeArrowheads="1"/>
          </p:cNvSpPr>
          <p:nvPr/>
        </p:nvSpPr>
        <p:spPr bwMode="auto">
          <a:xfrm>
            <a:off x="2514600" y="3097212"/>
            <a:ext cx="4632325" cy="11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65" name="Rectangle 101"/>
          <p:cNvSpPr>
            <a:spLocks noChangeArrowheads="1"/>
          </p:cNvSpPr>
          <p:nvPr/>
        </p:nvSpPr>
        <p:spPr bwMode="auto">
          <a:xfrm>
            <a:off x="7154863" y="3097212"/>
            <a:ext cx="874712" cy="11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66" name="Rectangle 102"/>
          <p:cNvSpPr>
            <a:spLocks noChangeArrowheads="1"/>
          </p:cNvSpPr>
          <p:nvPr/>
        </p:nvSpPr>
        <p:spPr bwMode="auto">
          <a:xfrm>
            <a:off x="1239838" y="3505200"/>
            <a:ext cx="225425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F6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67" name="Rectangle 103"/>
          <p:cNvSpPr>
            <a:spLocks noChangeArrowheads="1"/>
          </p:cNvSpPr>
          <p:nvPr/>
        </p:nvSpPr>
        <p:spPr bwMode="auto">
          <a:xfrm>
            <a:off x="2563813" y="3505200"/>
            <a:ext cx="1785937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Exigences stables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68" name="Rectangle 104"/>
          <p:cNvSpPr>
            <a:spLocks noChangeArrowheads="1"/>
          </p:cNvSpPr>
          <p:nvPr/>
        </p:nvSpPr>
        <p:spPr bwMode="auto">
          <a:xfrm>
            <a:off x="7304088" y="3505200"/>
            <a:ext cx="120650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2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69" name="Rectangle 105"/>
          <p:cNvSpPr>
            <a:spLocks noChangeArrowheads="1"/>
          </p:cNvSpPr>
          <p:nvPr/>
        </p:nvSpPr>
        <p:spPr bwMode="auto">
          <a:xfrm>
            <a:off x="1190625" y="3443287"/>
            <a:ext cx="1316038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70" name="Rectangle 106"/>
          <p:cNvSpPr>
            <a:spLocks noChangeArrowheads="1"/>
          </p:cNvSpPr>
          <p:nvPr/>
        </p:nvSpPr>
        <p:spPr bwMode="auto">
          <a:xfrm>
            <a:off x="2514600" y="3443287"/>
            <a:ext cx="4632325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71" name="Rectangle 107"/>
          <p:cNvSpPr>
            <a:spLocks noChangeArrowheads="1"/>
          </p:cNvSpPr>
          <p:nvPr/>
        </p:nvSpPr>
        <p:spPr bwMode="auto">
          <a:xfrm>
            <a:off x="7154863" y="3443287"/>
            <a:ext cx="874712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72" name="Rectangle 108"/>
          <p:cNvSpPr>
            <a:spLocks noChangeArrowheads="1"/>
          </p:cNvSpPr>
          <p:nvPr/>
        </p:nvSpPr>
        <p:spPr bwMode="auto">
          <a:xfrm>
            <a:off x="1239838" y="3851275"/>
            <a:ext cx="190500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F7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73" name="Rectangle 109"/>
          <p:cNvSpPr>
            <a:spLocks noChangeArrowheads="1"/>
          </p:cNvSpPr>
          <p:nvPr/>
        </p:nvSpPr>
        <p:spPr bwMode="auto">
          <a:xfrm>
            <a:off x="2563813" y="3851275"/>
            <a:ext cx="1481137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Temps partiels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74" name="Rectangle 110"/>
          <p:cNvSpPr>
            <a:spLocks noChangeArrowheads="1"/>
          </p:cNvSpPr>
          <p:nvPr/>
        </p:nvSpPr>
        <p:spPr bwMode="auto">
          <a:xfrm>
            <a:off x="7304088" y="3851275"/>
            <a:ext cx="163512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-1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75" name="Rectangle 111"/>
          <p:cNvSpPr>
            <a:spLocks noChangeArrowheads="1"/>
          </p:cNvSpPr>
          <p:nvPr/>
        </p:nvSpPr>
        <p:spPr bwMode="auto">
          <a:xfrm>
            <a:off x="1190625" y="3787775"/>
            <a:ext cx="1316038" cy="11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76" name="Rectangle 112"/>
          <p:cNvSpPr>
            <a:spLocks noChangeArrowheads="1"/>
          </p:cNvSpPr>
          <p:nvPr/>
        </p:nvSpPr>
        <p:spPr bwMode="auto">
          <a:xfrm>
            <a:off x="2514600" y="3787775"/>
            <a:ext cx="4632325" cy="11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77" name="Rectangle 113"/>
          <p:cNvSpPr>
            <a:spLocks noChangeArrowheads="1"/>
          </p:cNvSpPr>
          <p:nvPr/>
        </p:nvSpPr>
        <p:spPr bwMode="auto">
          <a:xfrm>
            <a:off x="7154863" y="3787775"/>
            <a:ext cx="874712" cy="111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78" name="Rectangle 114"/>
          <p:cNvSpPr>
            <a:spLocks noChangeArrowheads="1"/>
          </p:cNvSpPr>
          <p:nvPr/>
        </p:nvSpPr>
        <p:spPr bwMode="auto">
          <a:xfrm>
            <a:off x="1239838" y="4195762"/>
            <a:ext cx="223837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F8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79" name="Rectangle 115"/>
          <p:cNvSpPr>
            <a:spLocks noChangeArrowheads="1"/>
          </p:cNvSpPr>
          <p:nvPr/>
        </p:nvSpPr>
        <p:spPr bwMode="auto">
          <a:xfrm>
            <a:off x="2563813" y="4195762"/>
            <a:ext cx="3540125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Langage de programmation difficile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80" name="Rectangle 116"/>
          <p:cNvSpPr>
            <a:spLocks noChangeArrowheads="1"/>
          </p:cNvSpPr>
          <p:nvPr/>
        </p:nvSpPr>
        <p:spPr bwMode="auto">
          <a:xfrm>
            <a:off x="7304088" y="4195762"/>
            <a:ext cx="163512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900">
                <a:solidFill>
                  <a:schemeClr val="tx2"/>
                </a:solidFill>
                <a:latin typeface="Impact" pitchFamily="34" charset="0"/>
              </a:rPr>
              <a:t>-1</a:t>
            </a:r>
            <a:endParaRPr kumimoji="0" lang="fr-FR" sz="20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81" name="Rectangle 117"/>
          <p:cNvSpPr>
            <a:spLocks noChangeArrowheads="1"/>
          </p:cNvSpPr>
          <p:nvPr/>
        </p:nvSpPr>
        <p:spPr bwMode="auto">
          <a:xfrm>
            <a:off x="1190625" y="4133850"/>
            <a:ext cx="1316038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82" name="Rectangle 118"/>
          <p:cNvSpPr>
            <a:spLocks noChangeArrowheads="1"/>
          </p:cNvSpPr>
          <p:nvPr/>
        </p:nvSpPr>
        <p:spPr bwMode="auto">
          <a:xfrm>
            <a:off x="2514600" y="4133850"/>
            <a:ext cx="4632325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83" name="Rectangle 119"/>
          <p:cNvSpPr>
            <a:spLocks noChangeArrowheads="1"/>
          </p:cNvSpPr>
          <p:nvPr/>
        </p:nvSpPr>
        <p:spPr bwMode="auto">
          <a:xfrm>
            <a:off x="7154863" y="4133850"/>
            <a:ext cx="874712" cy="9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1384" name="Line 120"/>
          <p:cNvSpPr>
            <a:spLocks noChangeShapeType="1"/>
          </p:cNvSpPr>
          <p:nvPr/>
        </p:nvSpPr>
        <p:spPr bwMode="auto">
          <a:xfrm>
            <a:off x="6900863" y="1392237"/>
            <a:ext cx="0" cy="311785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1385" name="Line 121"/>
          <p:cNvSpPr>
            <a:spLocks noChangeShapeType="1"/>
          </p:cNvSpPr>
          <p:nvPr/>
        </p:nvSpPr>
        <p:spPr bwMode="auto">
          <a:xfrm>
            <a:off x="2351088" y="1389062"/>
            <a:ext cx="0" cy="311785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1386" name="Text Box 122"/>
          <p:cNvSpPr txBox="1">
            <a:spLocks noChangeArrowheads="1"/>
          </p:cNvSpPr>
          <p:nvPr/>
        </p:nvSpPr>
        <p:spPr bwMode="auto">
          <a:xfrm>
            <a:off x="838200" y="4876800"/>
            <a:ext cx="2626040" cy="938719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</a:pPr>
            <a:r>
              <a:rPr kumimoji="0" lang="fr-FR" dirty="0" err="1">
                <a:solidFill>
                  <a:schemeClr val="tx2"/>
                </a:solidFill>
                <a:latin typeface="Impact" pitchFamily="34" charset="0"/>
              </a:rPr>
              <a:t>Efactor</a:t>
            </a:r>
            <a:r>
              <a:rPr kumimoji="0" lang="fr-FR" dirty="0">
                <a:solidFill>
                  <a:schemeClr val="tx2"/>
                </a:solidFill>
                <a:latin typeface="Impact" pitchFamily="34" charset="0"/>
              </a:rPr>
              <a:t> = </a:t>
            </a:r>
            <a:r>
              <a:rPr kumimoji="0" lang="fr-FR" sz="3200" b="1" dirty="0">
                <a:solidFill>
                  <a:schemeClr val="tx2"/>
                </a:solidFill>
                <a:latin typeface="Symbol" pitchFamily="18" charset="2"/>
              </a:rPr>
              <a:t>S</a:t>
            </a:r>
            <a:r>
              <a:rPr kumimoji="0" lang="fr-FR" dirty="0">
                <a:solidFill>
                  <a:schemeClr val="tx2"/>
                </a:solidFill>
                <a:latin typeface="Impact" pitchFamily="34" charset="0"/>
              </a:rPr>
              <a:t> notes x poids </a:t>
            </a:r>
          </a:p>
          <a:p>
            <a:pPr eaLnBrk="0" hangingPunct="0">
              <a:spcBef>
                <a:spcPts val="600"/>
              </a:spcBef>
            </a:pPr>
            <a:r>
              <a:rPr kumimoji="0" lang="fr-FR" dirty="0">
                <a:solidFill>
                  <a:schemeClr val="tx2"/>
                </a:solidFill>
                <a:latin typeface="Impact" pitchFamily="34" charset="0"/>
              </a:rPr>
              <a:t>EF = 1.4 - 0.03 x </a:t>
            </a:r>
            <a:r>
              <a:rPr kumimoji="0" lang="fr-FR" dirty="0" err="1" smtClean="0">
                <a:solidFill>
                  <a:schemeClr val="tx2"/>
                </a:solidFill>
                <a:latin typeface="Impact" pitchFamily="34" charset="0"/>
              </a:rPr>
              <a:t>EFactor</a:t>
            </a:r>
            <a:endParaRPr kumimoji="0" lang="fr-FR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387" name="Text Box 123"/>
          <p:cNvSpPr txBox="1">
            <a:spLocks noChangeArrowheads="1"/>
          </p:cNvSpPr>
          <p:nvPr/>
        </p:nvSpPr>
        <p:spPr bwMode="auto">
          <a:xfrm>
            <a:off x="4876800" y="4953000"/>
            <a:ext cx="3197225" cy="5381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ts val="300"/>
              </a:spcBef>
            </a:pPr>
            <a:r>
              <a:rPr kumimoji="0" lang="fr-FR" sz="2800">
                <a:solidFill>
                  <a:schemeClr val="tx2"/>
                </a:solidFill>
                <a:latin typeface="Impact" pitchFamily="34" charset="0"/>
              </a:rPr>
              <a:t>UCP = UUCP x TCF x EF</a:t>
            </a:r>
          </a:p>
        </p:txBody>
      </p:sp>
      <p:sp>
        <p:nvSpPr>
          <p:cNvPr id="11388" name="Text Box 124"/>
          <p:cNvSpPr txBox="1">
            <a:spLocks noChangeArrowheads="1"/>
          </p:cNvSpPr>
          <p:nvPr/>
        </p:nvSpPr>
        <p:spPr bwMode="auto">
          <a:xfrm>
            <a:off x="3886200" y="5715000"/>
            <a:ext cx="4759325" cy="5381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ts val="300"/>
              </a:spcBef>
            </a:pPr>
            <a:r>
              <a:rPr kumimoji="0" lang="fr-FR" sz="2800">
                <a:solidFill>
                  <a:schemeClr val="tx2"/>
                </a:solidFill>
                <a:latin typeface="Impact" pitchFamily="34" charset="0"/>
                <a:sym typeface="Wingdings" pitchFamily="2" charset="2"/>
              </a:rPr>
              <a:t></a:t>
            </a:r>
            <a:r>
              <a:rPr kumimoji="0" lang="fr-FR" sz="2800">
                <a:solidFill>
                  <a:schemeClr val="tx2"/>
                </a:solidFill>
                <a:latin typeface="Impact" pitchFamily="34" charset="0"/>
              </a:rPr>
              <a:t>20 Personnes/heure par UCP</a:t>
            </a:r>
          </a:p>
        </p:txBody>
      </p:sp>
      <p:sp>
        <p:nvSpPr>
          <p:cNvPr id="11389" name="Line 125"/>
          <p:cNvSpPr>
            <a:spLocks noChangeShapeType="1"/>
          </p:cNvSpPr>
          <p:nvPr/>
        </p:nvSpPr>
        <p:spPr bwMode="auto">
          <a:xfrm>
            <a:off x="2422525" y="1403350"/>
            <a:ext cx="0" cy="311785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17" name="Espace réservé de la date 1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7AE6-F56D-4BFF-AD7E-1EA44A90C545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118" name="Espace réservé du pied de page 1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498080" cy="6096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répartition de l’effort …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27B2-33DD-4CFD-BF37-2EA6A226A067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pic>
        <p:nvPicPr>
          <p:cNvPr id="5" name="Picture 4" descr="depl_effo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599" y="1143000"/>
            <a:ext cx="4306583" cy="3657600"/>
          </a:xfrm>
          <a:prstGeom prst="rect">
            <a:avLst/>
          </a:prstGeom>
          <a:noFill/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990600" y="5638800"/>
            <a:ext cx="6858000" cy="533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les activités transverses telle que GDP &amp; AQ</a:t>
            </a:r>
            <a:r>
              <a:rPr lang="fr-FR" sz="2000" dirty="0" smtClean="0">
                <a:latin typeface="+mn-lt"/>
              </a:rPr>
              <a:t> ?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82600" marR="0" lvl="1" indent="-292100" algn="just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fr-FR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990600" y="4953000"/>
            <a:ext cx="6858000" cy="533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lvl="0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Toutes les activités techniques sont elle présentes ?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82600" marR="0" lvl="1" indent="-292100" algn="just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fr-FR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8153400" cy="914400"/>
          </a:xfrm>
        </p:spPr>
        <p:txBody>
          <a:bodyPr/>
          <a:lstStyle/>
          <a:p>
            <a:r>
              <a:rPr lang="fr-FR" sz="2500" dirty="0" smtClean="0"/>
              <a:t>Mais en pratique … comment faire ?</a:t>
            </a:r>
            <a:endParaRPr lang="fr-FR" sz="25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8315C-7F93-42F1-A68A-1FC114E333E8}" type="datetime2">
              <a:rPr lang="fr-FR" smtClean="0"/>
              <a:pPr/>
              <a:t>mercredi 16 février 2011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ISIMA 3</a:t>
            </a:r>
            <a:endParaRPr kumimoji="0" lang="en-US" dirty="0"/>
          </a:p>
        </p:txBody>
      </p:sp>
      <p:pic>
        <p:nvPicPr>
          <p:cNvPr id="1689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066800"/>
            <a:ext cx="5083114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990600" y="3886200"/>
            <a:ext cx="7772400" cy="2362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fr-FR" sz="2000" dirty="0" smtClean="0">
                <a:latin typeface="+mn-lt"/>
              </a:rPr>
              <a:t>Les ratios utilisés dépendent </a:t>
            </a:r>
          </a:p>
          <a:p>
            <a:pPr marL="822960" lvl="1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fr-FR" sz="2000" dirty="0" smtClean="0">
                <a:latin typeface="+mn-lt"/>
              </a:rPr>
              <a:t>de la nature du projet, </a:t>
            </a:r>
          </a:p>
          <a:p>
            <a:pPr marL="822960" lvl="1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fr-FR" sz="2000" dirty="0" smtClean="0">
                <a:latin typeface="+mn-lt"/>
              </a:rPr>
              <a:t>du niveau de qualité attendue sur le projet, </a:t>
            </a:r>
          </a:p>
          <a:p>
            <a:pPr marL="822960" lvl="1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fr-FR" sz="2000" dirty="0" smtClean="0">
                <a:latin typeface="+mn-lt"/>
              </a:rPr>
              <a:t>du niveau de couverture des tests ,</a:t>
            </a:r>
          </a:p>
          <a:p>
            <a:pPr marL="822960" lvl="1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fr-FR" sz="2000" dirty="0" smtClean="0">
                <a:latin typeface="+mn-lt"/>
              </a:rPr>
              <a:t>du retour d’expérience capitalisée de l’entreprise (expertise)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82600" marR="0" lvl="1" indent="-292100" algn="just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fr-FR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172200" y="1295400"/>
            <a:ext cx="2971800" cy="533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fr-FR" sz="2000" noProof="0" dirty="0" smtClean="0">
                <a:latin typeface="+mn-lt"/>
                <a:sym typeface="Wingdings" pitchFamily="2" charset="2"/>
              </a:rPr>
              <a:t>10 à 40 %</a:t>
            </a:r>
          </a:p>
          <a:p>
            <a:pPr marL="365760" marR="0" lvl="0" indent="-283464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82600" marR="0" lvl="1" indent="-292100" algn="just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fr-FR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9" name="Accolade ouvrante 8"/>
          <p:cNvSpPr/>
          <p:nvPr/>
        </p:nvSpPr>
        <p:spPr>
          <a:xfrm rot="10800000">
            <a:off x="6172200" y="1295400"/>
            <a:ext cx="152400" cy="4572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172200" y="1828800"/>
            <a:ext cx="2971800" cy="533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fr-FR" sz="2000" noProof="0" dirty="0" smtClean="0">
                <a:latin typeface="+mn-lt"/>
                <a:sym typeface="Wingdings" pitchFamily="2" charset="2"/>
              </a:rPr>
              <a:t>10 à 40 %</a:t>
            </a:r>
          </a:p>
          <a:p>
            <a:pPr marL="365760" marR="0" lvl="0" indent="-283464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82600" marR="0" lvl="1" indent="-292100" algn="just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fr-FR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1" name="Accolade ouvrante 10"/>
          <p:cNvSpPr/>
          <p:nvPr/>
        </p:nvSpPr>
        <p:spPr>
          <a:xfrm rot="10800000">
            <a:off x="6172200" y="1905000"/>
            <a:ext cx="152400" cy="304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6019800" y="2286000"/>
            <a:ext cx="2971800" cy="533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fr-FR" sz="2000" noProof="0" dirty="0" smtClean="0">
                <a:latin typeface="+mn-lt"/>
                <a:sym typeface="Wingdings" pitchFamily="2" charset="2"/>
              </a:rPr>
              <a:t>Doc externe type MUT</a:t>
            </a:r>
          </a:p>
          <a:p>
            <a:pPr marL="365760" marR="0" lvl="0" indent="-283464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82600" marR="0" lvl="1" indent="-292100" algn="just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fr-FR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6019800" y="2819400"/>
            <a:ext cx="2971800" cy="457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fr-FR" sz="2000" noProof="0" dirty="0" smtClean="0">
                <a:latin typeface="+mn-lt"/>
                <a:sym typeface="Wingdings" pitchFamily="2" charset="2"/>
              </a:rPr>
              <a:t>10 à 20 % selon client</a:t>
            </a:r>
          </a:p>
          <a:p>
            <a:pPr marL="365760" marR="0" lvl="0" indent="-283464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82600" marR="0" lvl="1" indent="-292100" algn="just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fr-FR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6019800" y="3200400"/>
            <a:ext cx="2514600" cy="457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fr-FR" sz="2000" noProof="0" dirty="0" smtClean="0">
                <a:latin typeface="+mn-lt"/>
                <a:sym typeface="Wingdings" pitchFamily="2" charset="2"/>
              </a:rPr>
              <a:t>2 à 10 %</a:t>
            </a:r>
          </a:p>
          <a:p>
            <a:pPr marL="365760" marR="0" lvl="0" indent="-283464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82600" marR="0" lvl="1" indent="-292100" algn="just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fr-FR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6" name="Flèche droite 15"/>
          <p:cNvSpPr/>
          <p:nvPr/>
        </p:nvSpPr>
        <p:spPr>
          <a:xfrm>
            <a:off x="609600" y="1828800"/>
            <a:ext cx="3810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/>
      <p:bldP spid="11" grpId="0" animBg="1"/>
      <p:bldP spid="12" grpId="0"/>
      <p:bldP spid="14" grpId="0"/>
      <p:bldP spid="15" grpId="0"/>
      <p:bldP spid="1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8153400" cy="914400"/>
          </a:xfrm>
        </p:spPr>
        <p:txBody>
          <a:bodyPr/>
          <a:lstStyle/>
          <a:p>
            <a:r>
              <a:rPr lang="fr-FR" sz="2500" dirty="0" smtClean="0"/>
              <a:t>Une estimation  … TMA …. C’est Quoi ?</a:t>
            </a:r>
            <a:endParaRPr lang="fr-FR" sz="25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8315C-7F93-42F1-A68A-1FC114E333E8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914400" y="1143000"/>
            <a:ext cx="8229600" cy="464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Notion de type de « Mission »</a:t>
            </a:r>
          </a:p>
          <a:p>
            <a:pPr marL="822960" lvl="1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:  Assistance Technique</a:t>
            </a:r>
          </a:p>
          <a:p>
            <a:pPr marL="1280160" lvl="2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r>
              <a:rPr lang="fr-FR" sz="2000" noProof="0" dirty="0" smtClean="0">
                <a:latin typeface="+mn-lt"/>
                <a:sym typeface="Wingdings" pitchFamily="2" charset="2"/>
              </a:rPr>
              <a:t> </a:t>
            </a:r>
            <a:r>
              <a:rPr lang="fr-FR" sz="2000" noProof="0" dirty="0" smtClean="0">
                <a:latin typeface="+mn-lt"/>
              </a:rPr>
              <a:t>Engagement de moyen</a:t>
            </a:r>
          </a:p>
          <a:p>
            <a:pPr marL="822960" lvl="1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fr-FR" sz="2000" b="0" i="0" u="none" strike="noStrike" kern="1200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 </a:t>
            </a:r>
            <a:r>
              <a:rPr kumimoji="0" lang="fr-FR" sz="20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Réalisation </a:t>
            </a:r>
            <a:r>
              <a:rPr kumimoji="0" lang="fr-FR" sz="2000" b="0" i="0" u="none" strike="noStrike" kern="1200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FOrfaitaire</a:t>
            </a:r>
            <a:endParaRPr kumimoji="0" lang="fr-FR" sz="20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280160" lvl="2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r>
              <a:rPr lang="fr-FR" sz="2000" noProof="0" dirty="0" smtClean="0">
                <a:latin typeface="+mn-lt"/>
                <a:sym typeface="Wingdings" pitchFamily="2" charset="2"/>
              </a:rPr>
              <a:t> Engagement de résultat</a:t>
            </a:r>
          </a:p>
          <a:p>
            <a:pPr marL="822960" lvl="1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</a:pPr>
            <a:r>
              <a:rPr lang="fr-FR" sz="2000" dirty="0" smtClean="0">
                <a:solidFill>
                  <a:srgbClr val="FF0000"/>
                </a:solidFill>
              </a:rPr>
              <a:t>TMA</a:t>
            </a:r>
            <a:r>
              <a:rPr lang="fr-FR" sz="2000" dirty="0" smtClean="0"/>
              <a:t> : </a:t>
            </a:r>
            <a:r>
              <a:rPr lang="fr-FR" sz="2000" dirty="0" smtClean="0">
                <a:latin typeface="+mn-lt"/>
              </a:rPr>
              <a:t>Tierce Maintenance Applicative</a:t>
            </a:r>
          </a:p>
          <a:p>
            <a:pPr marL="822960" lvl="1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r>
              <a:rPr lang="fr-FR" sz="2000" dirty="0" smtClean="0">
                <a:sym typeface="Wingdings" pitchFamily="2" charset="2"/>
              </a:rPr>
              <a:t>	 E</a:t>
            </a:r>
            <a:r>
              <a:rPr lang="fr-FR" sz="2000" dirty="0" smtClean="0"/>
              <a:t>ngagement de long terme ayant pour objet de maintenir en conditions opérationnelles un ensemble de systèmes logiciels selon un niveau de service prédéfini</a:t>
            </a:r>
          </a:p>
          <a:p>
            <a:pPr marL="822960" lvl="1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r>
              <a:rPr lang="fr-FR" sz="2000" dirty="0" smtClean="0"/>
              <a:t>… Et </a:t>
            </a:r>
            <a:r>
              <a:rPr lang="fr-FR" sz="2000" dirty="0" smtClean="0">
                <a:solidFill>
                  <a:srgbClr val="FF0000"/>
                </a:solidFill>
              </a:rPr>
              <a:t>les plateaux externalisés </a:t>
            </a:r>
            <a:r>
              <a:rPr lang="fr-FR" sz="2000" dirty="0" smtClean="0"/>
              <a:t>… </a:t>
            </a:r>
          </a:p>
          <a:p>
            <a:pPr marL="822960" lvl="1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r>
              <a:rPr lang="fr-FR" sz="2000" dirty="0" smtClean="0"/>
              <a:t>Puis les </a:t>
            </a:r>
            <a:r>
              <a:rPr lang="fr-FR" sz="2000" dirty="0" smtClean="0">
                <a:solidFill>
                  <a:srgbClr val="FF0000"/>
                </a:solidFill>
              </a:rPr>
              <a:t>plateformes </a:t>
            </a:r>
            <a:r>
              <a:rPr lang="fr-FR" sz="2000" dirty="0" err="1" smtClean="0">
                <a:solidFill>
                  <a:srgbClr val="FF0000"/>
                </a:solidFill>
              </a:rPr>
              <a:t>Off-Shore</a:t>
            </a:r>
            <a:r>
              <a:rPr lang="fr-FR" sz="2000" dirty="0" smtClean="0">
                <a:solidFill>
                  <a:srgbClr val="FF0000"/>
                </a:solidFill>
              </a:rPr>
              <a:t>, </a:t>
            </a:r>
            <a:r>
              <a:rPr lang="fr-FR" sz="2000" dirty="0" err="1" smtClean="0">
                <a:solidFill>
                  <a:srgbClr val="FF0000"/>
                </a:solidFill>
              </a:rPr>
              <a:t>Sea</a:t>
            </a:r>
            <a:r>
              <a:rPr lang="fr-FR" sz="2000" dirty="0" smtClean="0">
                <a:solidFill>
                  <a:srgbClr val="FF0000"/>
                </a:solidFill>
              </a:rPr>
              <a:t> Shore </a:t>
            </a:r>
            <a:r>
              <a:rPr lang="fr-FR" sz="2000" dirty="0" smtClean="0"/>
              <a:t>….</a:t>
            </a:r>
          </a:p>
          <a:p>
            <a:pPr marL="822960" lvl="1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fr-FR" sz="2000" dirty="0" smtClean="0"/>
          </a:p>
          <a:p>
            <a:pPr marL="822960" lvl="1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82600" marR="0" lvl="1" indent="-292100" algn="just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fr-FR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re 36"/>
          <p:cNvSpPr>
            <a:spLocks noGrp="1"/>
          </p:cNvSpPr>
          <p:nvPr>
            <p:ph type="title"/>
          </p:nvPr>
        </p:nvSpPr>
        <p:spPr>
          <a:xfrm>
            <a:off x="990600" y="152400"/>
            <a:ext cx="7498080" cy="6096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Découpage en Unité Œuvre</a:t>
            </a:r>
            <a:endParaRPr lang="fr-FR" dirty="0"/>
          </a:p>
        </p:txBody>
      </p:sp>
      <p:sp>
        <p:nvSpPr>
          <p:cNvPr id="36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A79E-0E34-4D82-BAB1-60BF3782B178}" type="slidenum">
              <a:rPr lang="fr-FR"/>
              <a:pPr/>
              <a:t>34</a:t>
            </a:fld>
            <a:endParaRPr lang="fr-FR"/>
          </a:p>
        </p:txBody>
      </p:sp>
      <p:sp>
        <p:nvSpPr>
          <p:cNvPr id="265218" name="Rectangle 2" descr="informatique_light"/>
          <p:cNvSpPr>
            <a:spLocks noChangeArrowheads="1"/>
          </p:cNvSpPr>
          <p:nvPr/>
        </p:nvSpPr>
        <p:spPr bwMode="auto">
          <a:xfrm>
            <a:off x="0" y="981075"/>
            <a:ext cx="3576638" cy="5553075"/>
          </a:xfrm>
          <a:prstGeom prst="rect">
            <a:avLst/>
          </a:prstGeom>
          <a:blipFill dpi="0" rotWithShape="1">
            <a:blip r:embed="rId2" cstate="print">
              <a:alphaModFix amt="20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65219" name="Rectangle 3"/>
          <p:cNvSpPr>
            <a:spLocks noChangeArrowheads="1"/>
          </p:cNvSpPr>
          <p:nvPr/>
        </p:nvSpPr>
        <p:spPr bwMode="auto">
          <a:xfrm>
            <a:off x="2843213" y="549275"/>
            <a:ext cx="630078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162000" anchor="ctr"/>
          <a:lstStyle/>
          <a:p>
            <a:pPr algn="r"/>
            <a:r>
              <a:rPr lang="fr-FR" sz="2400" b="1">
                <a:solidFill>
                  <a:schemeClr val="bg1"/>
                </a:solidFill>
              </a:rPr>
              <a:t>Unités d’œuvres (1/3)</a:t>
            </a:r>
          </a:p>
        </p:txBody>
      </p:sp>
      <p:sp>
        <p:nvSpPr>
          <p:cNvPr id="265221" name="Text Box 5"/>
          <p:cNvSpPr txBox="1">
            <a:spLocks noChangeArrowheads="1"/>
          </p:cNvSpPr>
          <p:nvPr/>
        </p:nvSpPr>
        <p:spPr bwMode="auto">
          <a:xfrm>
            <a:off x="155575" y="1184275"/>
            <a:ext cx="8810625" cy="468313"/>
          </a:xfrm>
          <a:prstGeom prst="rect">
            <a:avLst/>
          </a:prstGeom>
          <a:solidFill>
            <a:srgbClr val="D2D8EA"/>
          </a:solidFill>
          <a:ln w="9525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marL="180975">
              <a:spcBef>
                <a:spcPct val="50000"/>
              </a:spcBef>
            </a:pPr>
            <a:r>
              <a:rPr lang="fr-FR" sz="1000" b="1"/>
              <a:t>Audit</a:t>
            </a:r>
          </a:p>
        </p:txBody>
      </p:sp>
      <p:sp>
        <p:nvSpPr>
          <p:cNvPr id="265222" name="Text Box 6"/>
          <p:cNvSpPr txBox="1">
            <a:spLocks noChangeArrowheads="1"/>
          </p:cNvSpPr>
          <p:nvPr/>
        </p:nvSpPr>
        <p:spPr bwMode="auto">
          <a:xfrm>
            <a:off x="155575" y="1695450"/>
            <a:ext cx="8810625" cy="468313"/>
          </a:xfrm>
          <a:prstGeom prst="rect">
            <a:avLst/>
          </a:prstGeom>
          <a:solidFill>
            <a:srgbClr val="D2D8EA"/>
          </a:solidFill>
          <a:ln w="9525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marL="180975" indent="-180975">
              <a:spcBef>
                <a:spcPct val="50000"/>
              </a:spcBef>
            </a:pPr>
            <a:r>
              <a:rPr lang="fr-FR" sz="1000" b="1"/>
              <a:t>T1	Prise</a:t>
            </a:r>
            <a:br>
              <a:rPr lang="fr-FR" sz="1000" b="1"/>
            </a:br>
            <a:r>
              <a:rPr lang="fr-FR" sz="1000" b="1"/>
              <a:t>en main</a:t>
            </a:r>
          </a:p>
        </p:txBody>
      </p:sp>
      <p:sp>
        <p:nvSpPr>
          <p:cNvPr id="265227" name="Text Box 11"/>
          <p:cNvSpPr txBox="1">
            <a:spLocks noChangeArrowheads="1"/>
          </p:cNvSpPr>
          <p:nvPr/>
        </p:nvSpPr>
        <p:spPr bwMode="auto">
          <a:xfrm>
            <a:off x="155575" y="2208213"/>
            <a:ext cx="8810625" cy="468312"/>
          </a:xfrm>
          <a:prstGeom prst="rect">
            <a:avLst/>
          </a:prstGeom>
          <a:solidFill>
            <a:srgbClr val="D2D8EA"/>
          </a:solidFill>
          <a:ln w="9525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marL="180975" indent="-180975">
              <a:spcBef>
                <a:spcPct val="50000"/>
              </a:spcBef>
            </a:pPr>
            <a:r>
              <a:rPr lang="fr-FR" sz="1000" b="1"/>
              <a:t>T2	Mise en place</a:t>
            </a:r>
          </a:p>
        </p:txBody>
      </p:sp>
      <p:sp>
        <p:nvSpPr>
          <p:cNvPr id="265228" name="Text Box 12"/>
          <p:cNvSpPr txBox="1">
            <a:spLocks noChangeArrowheads="1"/>
          </p:cNvSpPr>
          <p:nvPr/>
        </p:nvSpPr>
        <p:spPr bwMode="auto">
          <a:xfrm>
            <a:off x="155575" y="5915025"/>
            <a:ext cx="8810625" cy="468313"/>
          </a:xfrm>
          <a:prstGeom prst="rect">
            <a:avLst/>
          </a:prstGeom>
          <a:solidFill>
            <a:srgbClr val="D2D8EA"/>
          </a:solidFill>
          <a:ln w="9525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marL="266700" indent="-266700">
              <a:spcBef>
                <a:spcPct val="50000"/>
              </a:spcBef>
            </a:pPr>
            <a:r>
              <a:rPr lang="fr-FR" sz="1000" b="1"/>
              <a:t>T10	Réversibilité</a:t>
            </a:r>
          </a:p>
        </p:txBody>
      </p:sp>
      <p:sp>
        <p:nvSpPr>
          <p:cNvPr id="265229" name="Text Box 13"/>
          <p:cNvSpPr txBox="1">
            <a:spLocks noChangeArrowheads="1"/>
          </p:cNvSpPr>
          <p:nvPr/>
        </p:nvSpPr>
        <p:spPr bwMode="auto">
          <a:xfrm>
            <a:off x="155575" y="2719388"/>
            <a:ext cx="8810625" cy="468312"/>
          </a:xfrm>
          <a:prstGeom prst="rect">
            <a:avLst/>
          </a:prstGeom>
          <a:solidFill>
            <a:srgbClr val="D2D8EA"/>
          </a:solidFill>
          <a:ln w="9525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marL="180975" indent="-180975">
              <a:spcBef>
                <a:spcPct val="50000"/>
              </a:spcBef>
            </a:pPr>
            <a:r>
              <a:rPr lang="fr-FR" sz="1000" b="1"/>
              <a:t>T6	Modélisation</a:t>
            </a:r>
            <a:br>
              <a:rPr lang="fr-FR" sz="1000" b="1"/>
            </a:br>
            <a:r>
              <a:rPr lang="fr-FR" sz="1000" b="1"/>
              <a:t>métier</a:t>
            </a:r>
          </a:p>
        </p:txBody>
      </p:sp>
      <p:sp>
        <p:nvSpPr>
          <p:cNvPr id="265230" name="Text Box 14"/>
          <p:cNvSpPr txBox="1">
            <a:spLocks noChangeArrowheads="1"/>
          </p:cNvSpPr>
          <p:nvPr/>
        </p:nvSpPr>
        <p:spPr bwMode="auto">
          <a:xfrm>
            <a:off x="155575" y="3232150"/>
            <a:ext cx="8810625" cy="468313"/>
          </a:xfrm>
          <a:prstGeom prst="rect">
            <a:avLst/>
          </a:prstGeom>
          <a:solidFill>
            <a:srgbClr val="D2D8EA"/>
          </a:solidFill>
          <a:ln w="9525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marL="180975" indent="-180975">
              <a:spcBef>
                <a:spcPct val="50000"/>
              </a:spcBef>
            </a:pPr>
            <a:r>
              <a:rPr lang="fr-FR" sz="1000" b="1"/>
              <a:t>T6	Analyse</a:t>
            </a:r>
            <a:br>
              <a:rPr lang="fr-FR" sz="1000" b="1"/>
            </a:br>
            <a:r>
              <a:rPr lang="fr-FR" sz="1000" b="1"/>
              <a:t>fonctionnelle</a:t>
            </a:r>
          </a:p>
        </p:txBody>
      </p:sp>
      <p:sp>
        <p:nvSpPr>
          <p:cNvPr id="265231" name="Text Box 15"/>
          <p:cNvSpPr txBox="1">
            <a:spLocks noChangeArrowheads="1"/>
          </p:cNvSpPr>
          <p:nvPr/>
        </p:nvSpPr>
        <p:spPr bwMode="auto">
          <a:xfrm>
            <a:off x="155575" y="3743325"/>
            <a:ext cx="8810625" cy="468313"/>
          </a:xfrm>
          <a:prstGeom prst="rect">
            <a:avLst/>
          </a:prstGeom>
          <a:solidFill>
            <a:srgbClr val="D2D8EA"/>
          </a:solidFill>
          <a:ln w="9525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marL="180975" indent="-180975">
              <a:spcBef>
                <a:spcPct val="50000"/>
              </a:spcBef>
            </a:pPr>
            <a:r>
              <a:rPr lang="fr-FR" sz="1000" b="1"/>
              <a:t>T6	Exigences</a:t>
            </a:r>
            <a:br>
              <a:rPr lang="fr-FR" sz="1000" b="1"/>
            </a:br>
            <a:r>
              <a:rPr lang="fr-FR" sz="1000" b="1"/>
              <a:t>techniques</a:t>
            </a:r>
          </a:p>
        </p:txBody>
      </p:sp>
      <p:sp>
        <p:nvSpPr>
          <p:cNvPr id="265232" name="Text Box 16"/>
          <p:cNvSpPr txBox="1">
            <a:spLocks noChangeArrowheads="1"/>
          </p:cNvSpPr>
          <p:nvPr/>
        </p:nvSpPr>
        <p:spPr bwMode="auto">
          <a:xfrm>
            <a:off x="155575" y="4256088"/>
            <a:ext cx="8810625" cy="468312"/>
          </a:xfrm>
          <a:prstGeom prst="rect">
            <a:avLst/>
          </a:prstGeom>
          <a:solidFill>
            <a:srgbClr val="D2D8EA"/>
          </a:solidFill>
          <a:ln w="9525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marL="180975" indent="-180975">
              <a:spcBef>
                <a:spcPct val="50000"/>
              </a:spcBef>
            </a:pPr>
            <a:r>
              <a:rPr lang="fr-FR" sz="1000" b="1"/>
              <a:t>T7	Analyse</a:t>
            </a:r>
            <a:br>
              <a:rPr lang="fr-FR" sz="1000" b="1"/>
            </a:br>
            <a:r>
              <a:rPr lang="fr-FR" sz="1000" b="1"/>
              <a:t>technique</a:t>
            </a:r>
          </a:p>
        </p:txBody>
      </p:sp>
      <p:sp>
        <p:nvSpPr>
          <p:cNvPr id="265233" name="Text Box 17"/>
          <p:cNvSpPr txBox="1">
            <a:spLocks noChangeArrowheads="1"/>
          </p:cNvSpPr>
          <p:nvPr/>
        </p:nvSpPr>
        <p:spPr bwMode="auto">
          <a:xfrm>
            <a:off x="155575" y="4767263"/>
            <a:ext cx="8810625" cy="468312"/>
          </a:xfrm>
          <a:prstGeom prst="rect">
            <a:avLst/>
          </a:prstGeom>
          <a:solidFill>
            <a:srgbClr val="D2D8EA"/>
          </a:solidFill>
          <a:ln w="9525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marL="180975" indent="-180975">
              <a:spcBef>
                <a:spcPct val="50000"/>
              </a:spcBef>
            </a:pPr>
            <a:r>
              <a:rPr lang="fr-FR" sz="1000" b="1"/>
              <a:t>T6	Architecture</a:t>
            </a:r>
          </a:p>
        </p:txBody>
      </p:sp>
      <p:sp>
        <p:nvSpPr>
          <p:cNvPr id="265234" name="Text Box 18"/>
          <p:cNvSpPr txBox="1">
            <a:spLocks noChangeArrowheads="1"/>
          </p:cNvSpPr>
          <p:nvPr/>
        </p:nvSpPr>
        <p:spPr bwMode="auto">
          <a:xfrm>
            <a:off x="155575" y="5280025"/>
            <a:ext cx="8810625" cy="590550"/>
          </a:xfrm>
          <a:prstGeom prst="rect">
            <a:avLst/>
          </a:prstGeom>
          <a:solidFill>
            <a:srgbClr val="D2D8EA"/>
          </a:solidFill>
          <a:ln w="9525">
            <a:noFill/>
            <a:miter lim="800000"/>
            <a:headEnd/>
            <a:tailEnd/>
          </a:ln>
          <a:effectLst/>
        </p:spPr>
        <p:txBody>
          <a:bodyPr lIns="36000" tIns="0" rIns="0" bIns="0" anchor="ctr"/>
          <a:lstStyle/>
          <a:p>
            <a:pPr marL="180975" indent="-180975">
              <a:spcBef>
                <a:spcPct val="50000"/>
              </a:spcBef>
            </a:pPr>
            <a:r>
              <a:rPr lang="fr-FR" sz="1000" b="1"/>
              <a:t>T6	Réalisation</a:t>
            </a:r>
          </a:p>
        </p:txBody>
      </p:sp>
      <p:sp>
        <p:nvSpPr>
          <p:cNvPr id="265235" name="AutoShape 19"/>
          <p:cNvSpPr>
            <a:spLocks noChangeArrowheads="1"/>
          </p:cNvSpPr>
          <p:nvPr/>
        </p:nvSpPr>
        <p:spPr bwMode="auto">
          <a:xfrm>
            <a:off x="1243013" y="1236663"/>
            <a:ext cx="568325" cy="365125"/>
          </a:xfrm>
          <a:prstGeom prst="roundRect">
            <a:avLst>
              <a:gd name="adj" fmla="val 13176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800">
                <a:latin typeface="Times New Roman" pitchFamily="18" charset="0"/>
              </a:rPr>
              <a:t>Préciser le contexte et les objectifs</a:t>
            </a:r>
          </a:p>
        </p:txBody>
      </p:sp>
      <p:sp>
        <p:nvSpPr>
          <p:cNvPr id="265236" name="AutoShape 20"/>
          <p:cNvSpPr>
            <a:spLocks noChangeArrowheads="1"/>
          </p:cNvSpPr>
          <p:nvPr/>
        </p:nvSpPr>
        <p:spPr bwMode="auto">
          <a:xfrm>
            <a:off x="1509713" y="1746250"/>
            <a:ext cx="385762" cy="365125"/>
          </a:xfrm>
          <a:prstGeom prst="roundRect">
            <a:avLst>
              <a:gd name="adj" fmla="val 13176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800">
                <a:latin typeface="Times New Roman" pitchFamily="18" charset="0"/>
              </a:rPr>
              <a:t>Etat des lieux de la V3</a:t>
            </a:r>
          </a:p>
        </p:txBody>
      </p:sp>
      <p:sp>
        <p:nvSpPr>
          <p:cNvPr id="265237" name="AutoShape 21"/>
          <p:cNvSpPr>
            <a:spLocks noChangeArrowheads="1"/>
          </p:cNvSpPr>
          <p:nvPr/>
        </p:nvSpPr>
        <p:spPr bwMode="auto">
          <a:xfrm>
            <a:off x="1616075" y="2255838"/>
            <a:ext cx="684213" cy="365125"/>
          </a:xfrm>
          <a:prstGeom prst="roundRect">
            <a:avLst>
              <a:gd name="adj" fmla="val 13176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800">
                <a:latin typeface="Times New Roman" pitchFamily="18" charset="0"/>
              </a:rPr>
              <a:t>Plan Qualité</a:t>
            </a:r>
          </a:p>
          <a:p>
            <a:pPr algn="ctr">
              <a:lnSpc>
                <a:spcPct val="90000"/>
              </a:lnSpc>
            </a:pPr>
            <a:r>
              <a:rPr lang="fr-FR" sz="800">
                <a:latin typeface="Times New Roman" pitchFamily="18" charset="0"/>
              </a:rPr>
              <a:t>Environnement</a:t>
            </a:r>
          </a:p>
          <a:p>
            <a:pPr algn="ctr">
              <a:lnSpc>
                <a:spcPct val="90000"/>
              </a:lnSpc>
            </a:pPr>
            <a:r>
              <a:rPr lang="fr-FR" sz="800">
                <a:latin typeface="Times New Roman" pitchFamily="18" charset="0"/>
              </a:rPr>
              <a:t>Suivi</a:t>
            </a:r>
          </a:p>
        </p:txBody>
      </p:sp>
      <p:sp>
        <p:nvSpPr>
          <p:cNvPr id="265238" name="AutoShape 22"/>
          <p:cNvSpPr>
            <a:spLocks noChangeArrowheads="1"/>
          </p:cNvSpPr>
          <p:nvPr/>
        </p:nvSpPr>
        <p:spPr bwMode="auto">
          <a:xfrm>
            <a:off x="2409825" y="2770188"/>
            <a:ext cx="615950" cy="365125"/>
          </a:xfrm>
          <a:prstGeom prst="roundRect">
            <a:avLst>
              <a:gd name="adj" fmla="val 13176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800">
                <a:latin typeface="Times New Roman" pitchFamily="18" charset="0"/>
              </a:rPr>
              <a:t>Modéliser les processus et objets métier</a:t>
            </a:r>
          </a:p>
        </p:txBody>
      </p:sp>
      <p:sp>
        <p:nvSpPr>
          <p:cNvPr id="265239" name="AutoShape 23"/>
          <p:cNvSpPr>
            <a:spLocks noChangeArrowheads="1"/>
          </p:cNvSpPr>
          <p:nvPr/>
        </p:nvSpPr>
        <p:spPr bwMode="auto">
          <a:xfrm>
            <a:off x="2571750" y="3795713"/>
            <a:ext cx="636588" cy="363537"/>
          </a:xfrm>
          <a:prstGeom prst="roundRect">
            <a:avLst>
              <a:gd name="adj" fmla="val 13176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lnSpc>
                <a:spcPct val="90000"/>
              </a:lnSpc>
            </a:pPr>
            <a:r>
              <a:rPr lang="fr-FR" sz="800">
                <a:latin typeface="Times New Roman" pitchFamily="18" charset="0"/>
              </a:rPr>
              <a:t>Interfaces</a:t>
            </a:r>
          </a:p>
          <a:p>
            <a:pPr algn="ctr">
              <a:lnSpc>
                <a:spcPct val="90000"/>
              </a:lnSpc>
            </a:pPr>
            <a:r>
              <a:rPr lang="fr-FR" sz="800">
                <a:latin typeface="Times New Roman" pitchFamily="18" charset="0"/>
              </a:rPr>
              <a:t>Infrastructures</a:t>
            </a:r>
          </a:p>
        </p:txBody>
      </p:sp>
      <p:sp>
        <p:nvSpPr>
          <p:cNvPr id="265240" name="AutoShape 24"/>
          <p:cNvSpPr>
            <a:spLocks noChangeArrowheads="1"/>
          </p:cNvSpPr>
          <p:nvPr/>
        </p:nvSpPr>
        <p:spPr bwMode="auto">
          <a:xfrm>
            <a:off x="2997200" y="3282950"/>
            <a:ext cx="854075" cy="365125"/>
          </a:xfrm>
          <a:prstGeom prst="roundRect">
            <a:avLst>
              <a:gd name="adj" fmla="val 13176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800">
                <a:latin typeface="Times New Roman" pitchFamily="18" charset="0"/>
              </a:rPr>
              <a:t>Audit site pilote</a:t>
            </a:r>
          </a:p>
          <a:p>
            <a:pPr algn="ctr">
              <a:lnSpc>
                <a:spcPct val="90000"/>
              </a:lnSpc>
            </a:pPr>
            <a:r>
              <a:rPr lang="fr-FR" sz="800">
                <a:latin typeface="Times New Roman" pitchFamily="18" charset="0"/>
              </a:rPr>
              <a:t>Spec. fonctionnelle</a:t>
            </a:r>
          </a:p>
          <a:p>
            <a:pPr algn="ctr">
              <a:lnSpc>
                <a:spcPct val="90000"/>
              </a:lnSpc>
            </a:pPr>
            <a:r>
              <a:rPr lang="fr-FR" sz="800">
                <a:latin typeface="Times New Roman" pitchFamily="18" charset="0"/>
              </a:rPr>
              <a:t>Spec. IHM</a:t>
            </a:r>
          </a:p>
        </p:txBody>
      </p:sp>
      <p:sp>
        <p:nvSpPr>
          <p:cNvPr id="265241" name="AutoShape 25"/>
          <p:cNvSpPr>
            <a:spLocks noChangeArrowheads="1"/>
          </p:cNvSpPr>
          <p:nvPr/>
        </p:nvSpPr>
        <p:spPr bwMode="auto">
          <a:xfrm>
            <a:off x="4854575" y="3795713"/>
            <a:ext cx="1025525" cy="365125"/>
          </a:xfrm>
          <a:prstGeom prst="roundRect">
            <a:avLst>
              <a:gd name="adj" fmla="val 13176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800">
                <a:latin typeface="Times New Roman" pitchFamily="18" charset="0"/>
              </a:rPr>
              <a:t>Audit du socle technique, propositions d’amélioration</a:t>
            </a:r>
          </a:p>
        </p:txBody>
      </p:sp>
      <p:sp>
        <p:nvSpPr>
          <p:cNvPr id="265242" name="AutoShape 26"/>
          <p:cNvSpPr>
            <a:spLocks noChangeArrowheads="1"/>
          </p:cNvSpPr>
          <p:nvPr/>
        </p:nvSpPr>
        <p:spPr bwMode="auto">
          <a:xfrm>
            <a:off x="4157663" y="3462338"/>
            <a:ext cx="501650" cy="508000"/>
          </a:xfrm>
          <a:prstGeom prst="roundRect">
            <a:avLst>
              <a:gd name="adj" fmla="val 13176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lnSpc>
                <a:spcPct val="90000"/>
              </a:lnSpc>
            </a:pPr>
            <a:r>
              <a:rPr lang="fr-FR" sz="800">
                <a:latin typeface="Times New Roman" pitchFamily="18" charset="0"/>
              </a:rPr>
              <a:t>Plan</a:t>
            </a:r>
          </a:p>
          <a:p>
            <a:pPr algn="ctr">
              <a:lnSpc>
                <a:spcPct val="90000"/>
              </a:lnSpc>
            </a:pPr>
            <a:r>
              <a:rPr lang="fr-FR" sz="800">
                <a:latin typeface="Times New Roman" pitchFamily="18" charset="0"/>
              </a:rPr>
              <a:t>de validation</a:t>
            </a:r>
          </a:p>
        </p:txBody>
      </p:sp>
      <p:sp>
        <p:nvSpPr>
          <p:cNvPr id="265243" name="AutoShape 27"/>
          <p:cNvSpPr>
            <a:spLocks noChangeArrowheads="1"/>
          </p:cNvSpPr>
          <p:nvPr/>
        </p:nvSpPr>
        <p:spPr bwMode="auto">
          <a:xfrm>
            <a:off x="5865813" y="4306888"/>
            <a:ext cx="901700" cy="365125"/>
          </a:xfrm>
          <a:prstGeom prst="roundRect">
            <a:avLst>
              <a:gd name="adj" fmla="val 13176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800">
                <a:latin typeface="Times New Roman" pitchFamily="18" charset="0"/>
              </a:rPr>
              <a:t>Axes d’amélioration pour l’architecture logicielle</a:t>
            </a:r>
          </a:p>
        </p:txBody>
      </p:sp>
      <p:sp>
        <p:nvSpPr>
          <p:cNvPr id="265244" name="AutoShape 28"/>
          <p:cNvSpPr>
            <a:spLocks noChangeArrowheads="1"/>
          </p:cNvSpPr>
          <p:nvPr/>
        </p:nvSpPr>
        <p:spPr bwMode="auto">
          <a:xfrm>
            <a:off x="6761163" y="4794250"/>
            <a:ext cx="692150" cy="365125"/>
          </a:xfrm>
          <a:prstGeom prst="roundRect">
            <a:avLst>
              <a:gd name="adj" fmla="val 13176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800">
                <a:latin typeface="Times New Roman" pitchFamily="18" charset="0"/>
              </a:rPr>
              <a:t>Conception de l’architecture logicielle</a:t>
            </a:r>
          </a:p>
        </p:txBody>
      </p:sp>
      <p:sp>
        <p:nvSpPr>
          <p:cNvPr id="265245" name="AutoShape 29"/>
          <p:cNvSpPr>
            <a:spLocks noChangeArrowheads="1"/>
          </p:cNvSpPr>
          <p:nvPr/>
        </p:nvSpPr>
        <p:spPr bwMode="auto">
          <a:xfrm>
            <a:off x="7402513" y="5332413"/>
            <a:ext cx="739775" cy="484187"/>
          </a:xfrm>
          <a:prstGeom prst="roundRect">
            <a:avLst>
              <a:gd name="adj" fmla="val 13176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800">
                <a:latin typeface="Times New Roman" pitchFamily="18" charset="0"/>
              </a:rPr>
              <a:t>Design,</a:t>
            </a:r>
          </a:p>
          <a:p>
            <a:pPr algn="ctr">
              <a:lnSpc>
                <a:spcPct val="90000"/>
              </a:lnSpc>
            </a:pPr>
            <a:r>
              <a:rPr lang="fr-FR" sz="800">
                <a:latin typeface="Times New Roman" pitchFamily="18" charset="0"/>
              </a:rPr>
              <a:t>Codage &amp; tests, Intégration</a:t>
            </a:r>
          </a:p>
          <a:p>
            <a:pPr algn="ctr">
              <a:lnSpc>
                <a:spcPct val="90000"/>
              </a:lnSpc>
            </a:pPr>
            <a:r>
              <a:rPr lang="fr-FR" sz="800">
                <a:latin typeface="Times New Roman" pitchFamily="18" charset="0"/>
              </a:rPr>
              <a:t>Déploiement</a:t>
            </a:r>
          </a:p>
        </p:txBody>
      </p:sp>
      <p:sp>
        <p:nvSpPr>
          <p:cNvPr id="265246" name="AutoShape 30"/>
          <p:cNvSpPr>
            <a:spLocks noChangeArrowheads="1"/>
          </p:cNvSpPr>
          <p:nvPr/>
        </p:nvSpPr>
        <p:spPr bwMode="auto">
          <a:xfrm>
            <a:off x="8242300" y="5967413"/>
            <a:ext cx="676275" cy="363537"/>
          </a:xfrm>
          <a:prstGeom prst="roundRect">
            <a:avLst>
              <a:gd name="adj" fmla="val 13176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lnSpc>
                <a:spcPct val="90000"/>
              </a:lnSpc>
            </a:pPr>
            <a:r>
              <a:rPr lang="fr-FR" sz="800">
                <a:latin typeface="Times New Roman" pitchFamily="18" charset="0"/>
              </a:rPr>
              <a:t>Documentation</a:t>
            </a:r>
          </a:p>
          <a:p>
            <a:pPr algn="ctr">
              <a:lnSpc>
                <a:spcPct val="90000"/>
              </a:lnSpc>
            </a:pPr>
            <a:r>
              <a:rPr lang="fr-FR" sz="800">
                <a:latin typeface="Times New Roman" pitchFamily="18" charset="0"/>
              </a:rPr>
              <a:t>Transfert</a:t>
            </a:r>
          </a:p>
        </p:txBody>
      </p:sp>
      <p:sp>
        <p:nvSpPr>
          <p:cNvPr id="265249" name="Arc 33"/>
          <p:cNvSpPr>
            <a:spLocks/>
          </p:cNvSpPr>
          <p:nvPr/>
        </p:nvSpPr>
        <p:spPr bwMode="auto">
          <a:xfrm>
            <a:off x="2674938" y="3157538"/>
            <a:ext cx="295275" cy="311150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456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456" y="21599"/>
                </a:moveTo>
                <a:cubicBezTo>
                  <a:pt x="9583" y="21520"/>
                  <a:pt x="0" y="11873"/>
                  <a:pt x="0" y="0"/>
                </a:cubicBezTo>
              </a:path>
              <a:path w="21600" h="21600" stroke="0" extrusionOk="0">
                <a:moveTo>
                  <a:pt x="21456" y="21599"/>
                </a:moveTo>
                <a:cubicBezTo>
                  <a:pt x="9583" y="21520"/>
                  <a:pt x="0" y="11873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 type="stealth" w="med" len="med"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65250" name="Arc 34"/>
          <p:cNvSpPr>
            <a:spLocks/>
          </p:cNvSpPr>
          <p:nvPr/>
        </p:nvSpPr>
        <p:spPr bwMode="auto">
          <a:xfrm>
            <a:off x="5341938" y="4173538"/>
            <a:ext cx="503237" cy="311150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456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456" y="21599"/>
                </a:moveTo>
                <a:cubicBezTo>
                  <a:pt x="9583" y="21520"/>
                  <a:pt x="0" y="11873"/>
                  <a:pt x="0" y="0"/>
                </a:cubicBezTo>
              </a:path>
              <a:path w="21600" h="21600" stroke="0" extrusionOk="0">
                <a:moveTo>
                  <a:pt x="21456" y="21599"/>
                </a:moveTo>
                <a:cubicBezTo>
                  <a:pt x="9583" y="21520"/>
                  <a:pt x="0" y="11873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 type="stealth" w="med" len="med"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65253" name="Arc 37"/>
          <p:cNvSpPr>
            <a:spLocks/>
          </p:cNvSpPr>
          <p:nvPr/>
        </p:nvSpPr>
        <p:spPr bwMode="auto">
          <a:xfrm flipV="1">
            <a:off x="3230563" y="3763963"/>
            <a:ext cx="920750" cy="158750"/>
          </a:xfrm>
          <a:custGeom>
            <a:avLst/>
            <a:gdLst>
              <a:gd name="G0" fmla="+- 774 0 0"/>
              <a:gd name="G1" fmla="+- 21600 0 0"/>
              <a:gd name="G2" fmla="+- 21600 0 0"/>
              <a:gd name="T0" fmla="*/ 0 w 21874"/>
              <a:gd name="T1" fmla="*/ 14 h 21600"/>
              <a:gd name="T2" fmla="*/ 21874 w 21874"/>
              <a:gd name="T3" fmla="*/ 16981 h 21600"/>
              <a:gd name="T4" fmla="*/ 774 w 2187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874" h="21600" fill="none" extrusionOk="0">
                <a:moveTo>
                  <a:pt x="-1" y="13"/>
                </a:moveTo>
                <a:cubicBezTo>
                  <a:pt x="257" y="4"/>
                  <a:pt x="515" y="-1"/>
                  <a:pt x="774" y="0"/>
                </a:cubicBezTo>
                <a:cubicBezTo>
                  <a:pt x="10923" y="0"/>
                  <a:pt x="19703" y="7066"/>
                  <a:pt x="21874" y="16980"/>
                </a:cubicBezTo>
              </a:path>
              <a:path w="21874" h="21600" stroke="0" extrusionOk="0">
                <a:moveTo>
                  <a:pt x="-1" y="13"/>
                </a:moveTo>
                <a:cubicBezTo>
                  <a:pt x="257" y="4"/>
                  <a:pt x="515" y="-1"/>
                  <a:pt x="774" y="0"/>
                </a:cubicBezTo>
                <a:cubicBezTo>
                  <a:pt x="10923" y="0"/>
                  <a:pt x="19703" y="7066"/>
                  <a:pt x="21874" y="16980"/>
                </a:cubicBezTo>
                <a:lnTo>
                  <a:pt x="774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65254" name="Arc 38"/>
          <p:cNvSpPr>
            <a:spLocks/>
          </p:cNvSpPr>
          <p:nvPr/>
        </p:nvSpPr>
        <p:spPr bwMode="auto">
          <a:xfrm>
            <a:off x="3865563" y="3513138"/>
            <a:ext cx="282575" cy="249237"/>
          </a:xfrm>
          <a:custGeom>
            <a:avLst/>
            <a:gdLst>
              <a:gd name="G0" fmla="+- 995 0 0"/>
              <a:gd name="G1" fmla="+- 21600 0 0"/>
              <a:gd name="G2" fmla="+- 21600 0 0"/>
              <a:gd name="T0" fmla="*/ 0 w 18640"/>
              <a:gd name="T1" fmla="*/ 23 h 21600"/>
              <a:gd name="T2" fmla="*/ 18640 w 18640"/>
              <a:gd name="T3" fmla="*/ 9141 h 21600"/>
              <a:gd name="T4" fmla="*/ 995 w 1864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640" h="21600" fill="none" extrusionOk="0">
                <a:moveTo>
                  <a:pt x="-1" y="22"/>
                </a:moveTo>
                <a:cubicBezTo>
                  <a:pt x="331" y="7"/>
                  <a:pt x="663" y="-1"/>
                  <a:pt x="995" y="0"/>
                </a:cubicBezTo>
                <a:cubicBezTo>
                  <a:pt x="8012" y="0"/>
                  <a:pt x="14592" y="3408"/>
                  <a:pt x="18639" y="9141"/>
                </a:cubicBezTo>
              </a:path>
              <a:path w="18640" h="21600" stroke="0" extrusionOk="0">
                <a:moveTo>
                  <a:pt x="-1" y="22"/>
                </a:moveTo>
                <a:cubicBezTo>
                  <a:pt x="331" y="7"/>
                  <a:pt x="663" y="-1"/>
                  <a:pt x="995" y="0"/>
                </a:cubicBezTo>
                <a:cubicBezTo>
                  <a:pt x="8012" y="0"/>
                  <a:pt x="14592" y="3408"/>
                  <a:pt x="18639" y="9141"/>
                </a:cubicBezTo>
                <a:lnTo>
                  <a:pt x="995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65255" name="Arc 39"/>
          <p:cNvSpPr>
            <a:spLocks/>
          </p:cNvSpPr>
          <p:nvPr/>
        </p:nvSpPr>
        <p:spPr bwMode="auto">
          <a:xfrm flipV="1">
            <a:off x="3227388" y="3927475"/>
            <a:ext cx="1612900" cy="215900"/>
          </a:xfrm>
          <a:custGeom>
            <a:avLst/>
            <a:gdLst>
              <a:gd name="G0" fmla="+- 18402 0 0"/>
              <a:gd name="G1" fmla="+- 21600 0 0"/>
              <a:gd name="G2" fmla="+- 21600 0 0"/>
              <a:gd name="T0" fmla="*/ 0 w 34724"/>
              <a:gd name="T1" fmla="*/ 10290 h 21600"/>
              <a:gd name="T2" fmla="*/ 34724 w 34724"/>
              <a:gd name="T3" fmla="*/ 7452 h 21600"/>
              <a:gd name="T4" fmla="*/ 18402 w 3472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724" h="21600" fill="none" extrusionOk="0">
                <a:moveTo>
                  <a:pt x="-1" y="10289"/>
                </a:moveTo>
                <a:cubicBezTo>
                  <a:pt x="3929" y="3895"/>
                  <a:pt x="10896" y="-1"/>
                  <a:pt x="18402" y="0"/>
                </a:cubicBezTo>
                <a:cubicBezTo>
                  <a:pt x="24665" y="0"/>
                  <a:pt x="30621" y="2719"/>
                  <a:pt x="34723" y="7452"/>
                </a:cubicBezTo>
              </a:path>
              <a:path w="34724" h="21600" stroke="0" extrusionOk="0">
                <a:moveTo>
                  <a:pt x="-1" y="10289"/>
                </a:moveTo>
                <a:cubicBezTo>
                  <a:pt x="3929" y="3895"/>
                  <a:pt x="10896" y="-1"/>
                  <a:pt x="18402" y="0"/>
                </a:cubicBezTo>
                <a:cubicBezTo>
                  <a:pt x="24665" y="0"/>
                  <a:pt x="30621" y="2719"/>
                  <a:pt x="34723" y="7452"/>
                </a:cubicBezTo>
                <a:lnTo>
                  <a:pt x="18402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65256" name="Arc 40"/>
          <p:cNvSpPr>
            <a:spLocks/>
          </p:cNvSpPr>
          <p:nvPr/>
        </p:nvSpPr>
        <p:spPr bwMode="auto">
          <a:xfrm>
            <a:off x="6300788" y="4683125"/>
            <a:ext cx="450850" cy="296863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456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456" y="21599"/>
                </a:moveTo>
                <a:cubicBezTo>
                  <a:pt x="9583" y="21520"/>
                  <a:pt x="0" y="11873"/>
                  <a:pt x="0" y="0"/>
                </a:cubicBezTo>
              </a:path>
              <a:path w="21600" h="21600" stroke="0" extrusionOk="0">
                <a:moveTo>
                  <a:pt x="21456" y="21599"/>
                </a:moveTo>
                <a:cubicBezTo>
                  <a:pt x="9583" y="21520"/>
                  <a:pt x="0" y="11873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 type="stealth" w="med" len="med"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65257" name="Arc 41"/>
          <p:cNvSpPr>
            <a:spLocks/>
          </p:cNvSpPr>
          <p:nvPr/>
        </p:nvSpPr>
        <p:spPr bwMode="auto">
          <a:xfrm>
            <a:off x="3870325" y="3360738"/>
            <a:ext cx="3311525" cy="1416050"/>
          </a:xfrm>
          <a:custGeom>
            <a:avLst/>
            <a:gdLst>
              <a:gd name="G0" fmla="+- 3836 0 0"/>
              <a:gd name="G1" fmla="+- 21600 0 0"/>
              <a:gd name="G2" fmla="+- 21600 0 0"/>
              <a:gd name="T0" fmla="*/ 0 w 25435"/>
              <a:gd name="T1" fmla="*/ 343 h 21600"/>
              <a:gd name="T2" fmla="*/ 25435 w 25435"/>
              <a:gd name="T3" fmla="*/ 21441 h 21600"/>
              <a:gd name="T4" fmla="*/ 3836 w 2543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435" h="21600" fill="none" extrusionOk="0">
                <a:moveTo>
                  <a:pt x="0" y="343"/>
                </a:moveTo>
                <a:cubicBezTo>
                  <a:pt x="1265" y="114"/>
                  <a:pt x="2549" y="-1"/>
                  <a:pt x="3836" y="0"/>
                </a:cubicBezTo>
                <a:cubicBezTo>
                  <a:pt x="15703" y="0"/>
                  <a:pt x="25348" y="9574"/>
                  <a:pt x="25435" y="21440"/>
                </a:cubicBezTo>
              </a:path>
              <a:path w="25435" h="21600" stroke="0" extrusionOk="0">
                <a:moveTo>
                  <a:pt x="0" y="343"/>
                </a:moveTo>
                <a:cubicBezTo>
                  <a:pt x="1265" y="114"/>
                  <a:pt x="2549" y="-1"/>
                  <a:pt x="3836" y="0"/>
                </a:cubicBezTo>
                <a:cubicBezTo>
                  <a:pt x="15703" y="0"/>
                  <a:pt x="25348" y="9574"/>
                  <a:pt x="25435" y="21440"/>
                </a:cubicBezTo>
                <a:lnTo>
                  <a:pt x="3836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65258" name="Arc 42"/>
          <p:cNvSpPr>
            <a:spLocks/>
          </p:cNvSpPr>
          <p:nvPr/>
        </p:nvSpPr>
        <p:spPr bwMode="auto">
          <a:xfrm>
            <a:off x="7100888" y="5180013"/>
            <a:ext cx="288925" cy="406400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456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456" y="21599"/>
                </a:moveTo>
                <a:cubicBezTo>
                  <a:pt x="9583" y="21520"/>
                  <a:pt x="0" y="11873"/>
                  <a:pt x="0" y="0"/>
                </a:cubicBezTo>
              </a:path>
              <a:path w="21600" h="21600" stroke="0" extrusionOk="0">
                <a:moveTo>
                  <a:pt x="21456" y="21599"/>
                </a:moveTo>
                <a:cubicBezTo>
                  <a:pt x="9583" y="21520"/>
                  <a:pt x="0" y="11873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 type="stealth" w="med" len="med"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65259" name="Line 43"/>
          <p:cNvSpPr>
            <a:spLocks noChangeShapeType="1"/>
          </p:cNvSpPr>
          <p:nvPr/>
        </p:nvSpPr>
        <p:spPr bwMode="auto">
          <a:xfrm>
            <a:off x="2355850" y="1196975"/>
            <a:ext cx="0" cy="5181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65260" name="Line 44"/>
          <p:cNvSpPr>
            <a:spLocks noChangeShapeType="1"/>
          </p:cNvSpPr>
          <p:nvPr/>
        </p:nvSpPr>
        <p:spPr bwMode="auto">
          <a:xfrm>
            <a:off x="8193088" y="1196975"/>
            <a:ext cx="0" cy="5181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5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6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65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65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65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65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5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65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65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6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65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65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65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65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65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65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65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65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65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65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265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35" grpId="0" animBg="1"/>
      <p:bldP spid="265236" grpId="0" animBg="1"/>
      <p:bldP spid="265237" grpId="0" animBg="1"/>
      <p:bldP spid="265238" grpId="0" animBg="1"/>
      <p:bldP spid="265239" grpId="0" animBg="1"/>
      <p:bldP spid="265240" grpId="0" animBg="1"/>
      <p:bldP spid="265241" grpId="0" animBg="1"/>
      <p:bldP spid="265242" grpId="0" animBg="1"/>
      <p:bldP spid="265243" grpId="0" animBg="1"/>
      <p:bldP spid="265244" grpId="0" animBg="1"/>
      <p:bldP spid="265245" grpId="0" animBg="1"/>
      <p:bldP spid="265246" grpId="0" animBg="1"/>
      <p:bldP spid="265249" grpId="0" animBg="1"/>
      <p:bldP spid="265250" grpId="0" animBg="1"/>
      <p:bldP spid="265253" grpId="0" animBg="1"/>
      <p:bldP spid="265254" grpId="0" animBg="1"/>
      <p:bldP spid="265255" grpId="0" animBg="1"/>
      <p:bldP spid="265256" grpId="0" animBg="1"/>
      <p:bldP spid="265257" grpId="0" animBg="1"/>
      <p:bldP spid="265258" grpId="0" animBg="1"/>
      <p:bldP spid="265259" grpId="0" animBg="1"/>
      <p:bldP spid="26526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153400" cy="457200"/>
          </a:xfrm>
        </p:spPr>
        <p:txBody>
          <a:bodyPr>
            <a:normAutofit fontScale="90000"/>
          </a:bodyPr>
          <a:lstStyle/>
          <a:p>
            <a:r>
              <a:rPr lang="fr-FR" sz="2500" dirty="0" smtClean="0"/>
              <a:t>Une estimation  … TMA</a:t>
            </a:r>
            <a:endParaRPr lang="fr-FR" sz="25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8315C-7F93-42F1-A68A-1FC114E333E8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533400" y="914397"/>
          <a:ext cx="8305799" cy="5410202"/>
        </p:xfrm>
        <a:graphic>
          <a:graphicData uri="http://schemas.openxmlformats.org/drawingml/2006/table">
            <a:tbl>
              <a:tblPr/>
              <a:tblGrid>
                <a:gridCol w="1942943"/>
                <a:gridCol w="1942943"/>
                <a:gridCol w="1692974"/>
                <a:gridCol w="1692974"/>
                <a:gridCol w="534025"/>
                <a:gridCol w="499940"/>
              </a:tblGrid>
              <a:tr h="197133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latin typeface="Arial"/>
                        </a:rPr>
                        <a:t>Description des unités d'œuvre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latin typeface="Arial"/>
                        </a:rPr>
                        <a:t>Estimation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21254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>
                          <a:latin typeface="Arial"/>
                        </a:rPr>
                        <a:t>Catégorie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>
                          <a:latin typeface="Arial"/>
                        </a:rPr>
                        <a:t>Domaine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>
                          <a:latin typeface="Arial"/>
                        </a:rPr>
                        <a:t>Typologie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>
                          <a:latin typeface="Arial"/>
                        </a:rPr>
                        <a:t>Caractéristation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latin typeface="Arial"/>
                        </a:rPr>
                        <a:t>Charge hj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latin typeface="Arial"/>
                        </a:rPr>
                        <a:t>Nombre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60626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Audit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Préciser le contexte et les objectifs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626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T1 Prise en main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Etat des lieux V3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350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T2 Mise en place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Plan Qualité – Environnement – Suivi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254"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T6 Modélisation métier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Modéliser les processus et les objets métier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Processus complexe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+ de 10 activités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+ de 3 acteurs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25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Processus moyen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5 à 10 activités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2 à 3 acteurs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8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25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Processus simple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1 à 5 activités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1 à 2 acteurs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7423">
                <a:tc rowSpan="7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T6 Analyse fonctionnelle (expression du besoin)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Audit site pilote 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Audit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Interview utilisateur vigilance (identification des évolutions et limitations du système)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Analyse et rédaction de rapport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88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Spécification fonctionnelle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Cas d'utilisation complexe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+ de 4 acteurs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+ 5 scénarios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+de 8 interactions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88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Cas d'utilisation moyen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2 à 4 acteurs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2 à 5 scénarios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4 à 8 interactions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88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Cas d'utilisation simple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1 à 2 acteurs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1 à 2 scénarios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1 à 4 interactions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88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Spécification IHM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Interface complexe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+ de 4 zones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+de 7 actions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éléments graphiques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25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Interface moyenne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2 à 4 zones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3 à 7 actions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25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Interface simple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1 zone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1 à 3 actions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latin typeface="Arial"/>
                        </a:rPr>
                        <a:t>5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153400" cy="457200"/>
          </a:xfrm>
        </p:spPr>
        <p:txBody>
          <a:bodyPr>
            <a:normAutofit fontScale="90000"/>
          </a:bodyPr>
          <a:lstStyle/>
          <a:p>
            <a:r>
              <a:rPr lang="fr-FR" sz="2500" dirty="0" smtClean="0"/>
              <a:t>Une estimation  … TMA</a:t>
            </a:r>
            <a:endParaRPr lang="fr-FR" sz="25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8315C-7F93-42F1-A68A-1FC114E333E8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990600" y="1066805"/>
          <a:ext cx="7848601" cy="5257794"/>
        </p:xfrm>
        <a:graphic>
          <a:graphicData uri="http://schemas.openxmlformats.org/drawingml/2006/table">
            <a:tbl>
              <a:tblPr/>
              <a:tblGrid>
                <a:gridCol w="1835992"/>
                <a:gridCol w="1835992"/>
                <a:gridCol w="1599784"/>
                <a:gridCol w="1599784"/>
                <a:gridCol w="504629"/>
                <a:gridCol w="472420"/>
              </a:tblGrid>
              <a:tr h="300447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>
                          <a:latin typeface="Arial"/>
                        </a:rPr>
                        <a:t>Catégorie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>
                          <a:latin typeface="Arial"/>
                        </a:rPr>
                        <a:t>Domaine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>
                          <a:latin typeface="Arial"/>
                        </a:rPr>
                        <a:t>Typologie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>
                          <a:latin typeface="Arial"/>
                        </a:rPr>
                        <a:t>Caractéristation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latin typeface="Arial"/>
                        </a:rPr>
                        <a:t>Charge hj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latin typeface="Arial"/>
                        </a:rPr>
                        <a:t>Nombre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50222">
                <a:tc rowSpan="4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T6 Exigences techniques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Description des interfaces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Interface complexe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Support "fichier"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4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Interface moyenne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Support données relationnelles (SQL, XML,…)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2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Interface simple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Accès API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4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Description du socle technique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Infrastructures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Nœuds de déploiement et logiciel de base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22"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T7 Analyse technique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Audit socle technique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Etudes et prospectives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Analyse + rapport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89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Propositions d’amélioration du socle technique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Etudes et prospectives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Analyse + rapport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4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Axes d’amélioration pour l’architecture logicielle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Etudes et prospectives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Analyse + rapport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22">
                <a:tc rowSpan="5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T6 Architecture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Définition et mise en place du framework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Framework spécifique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Conception de framework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2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Framework standard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Mise en œuvre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2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Modélisation de la réalisation des cas d'utilisation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Cas d'utilisation complexe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cf. Spécification fonctionnelle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2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Cas d'utilisation moyen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cf. Spécification fonctionnelle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2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Cas d'utilisation simple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cf. Spécification fonctionnelle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22">
                <a:tc rowSpan="9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T6 Réalisation d'un composant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Design détaillé (interne composant)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Composant complexe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cf. Codage et test unitaire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2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Composant moyen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cf. Codage et test unitaire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12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2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Composant simple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cf. Codage et test unitaire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8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66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Codage &amp; test unitaire (interne composant)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Composant complexe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+ de 3 interfaces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structure complexe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+ de 5 contrôleurs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66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Composant moyen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2 à 3 interfaces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structure complexité moyenne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3 à 5 contrôleurs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12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66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Composant simple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1 interface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structure simple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1 à 2 contrôleurs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8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2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Intégration de composant au sein de l'architecture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Composant complexe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cf. Codage et test unitaire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2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Composant moyen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cf. Codage et test unitaire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12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2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Composant simple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cf. Codage et test unitaire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0.5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latin typeface="Arial"/>
                        </a:rPr>
                        <a:t>8</a:t>
                      </a:r>
                    </a:p>
                  </a:txBody>
                  <a:tcPr marL="5278" marR="5278" marT="5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153400" cy="457200"/>
          </a:xfrm>
        </p:spPr>
        <p:txBody>
          <a:bodyPr>
            <a:normAutofit fontScale="90000"/>
          </a:bodyPr>
          <a:lstStyle/>
          <a:p>
            <a:r>
              <a:rPr lang="fr-FR" sz="2500" dirty="0" smtClean="0"/>
              <a:t>Une estimation  … TMA</a:t>
            </a:r>
            <a:endParaRPr lang="fr-FR" sz="25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8315C-7F93-42F1-A68A-1FC114E333E8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1066800" y="1447800"/>
          <a:ext cx="7620001" cy="3733800"/>
        </p:xfrm>
        <a:graphic>
          <a:graphicData uri="http://schemas.openxmlformats.org/drawingml/2006/table">
            <a:tbl>
              <a:tblPr/>
              <a:tblGrid>
                <a:gridCol w="1782517"/>
                <a:gridCol w="1782517"/>
                <a:gridCol w="1553188"/>
                <a:gridCol w="1553188"/>
                <a:gridCol w="489931"/>
                <a:gridCol w="458660"/>
              </a:tblGrid>
              <a:tr h="215412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latin typeface="Arial"/>
                        </a:rPr>
                        <a:t>Description des unités d'œuvre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latin typeface="Arial"/>
                        </a:rPr>
                        <a:t>Estimation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7552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T6 Validation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Plan de validation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Stratégie de test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Dossier de validation (cas de test associés aux cas d'utilisation)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Cas d'utilisation complexe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cf. Spécification fonctionnelle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Cas d'utilisation moyen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cf. Spécification fonctionnelle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Cas d'utilisation simple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cf. Spécification fonctionnelle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Dossier de recette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Recette usine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Fiches de test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Validation opérationnelle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Vérification d'aptitude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Scénarios de test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0">
                <a:tc rowSpan="4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T6 Déploiement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Mise en production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Déploiement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Plate-forme d'intégration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Support VSR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Fait technique complexe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+ de 5 composants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composants complexes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Fait technique moyen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3 à 5 composants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composants moyens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Fait technique simple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1 à 2 composants</a:t>
                      </a:r>
                      <a:br>
                        <a:rPr lang="fr-FR" sz="700" b="0" i="0" u="none" strike="noStrike">
                          <a:latin typeface="Arial"/>
                        </a:rPr>
                      </a:br>
                      <a:r>
                        <a:rPr lang="fr-FR" sz="700" b="0" i="0" u="none" strike="noStrike">
                          <a:latin typeface="Arial"/>
                        </a:rPr>
                        <a:t>composants simples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0">
                <a:tc rowSpan="4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T10 Réversibilité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Documentation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Manuel d'utilisation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Guide d'utilisation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Notice utilisateur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Conseils d'utilisation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2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Manuel d'exploitation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Procédures d'exploitation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54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Plan de transfert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Transfert de connaissance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0" i="0" u="none" strike="noStrike">
                          <a:latin typeface="Arial"/>
                        </a:rPr>
                        <a:t>Plan de formation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5459" marR="5459" marT="54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latin typeface="Arial"/>
                        </a:rPr>
                        <a:t>1</a:t>
                      </a:r>
                    </a:p>
                  </a:txBody>
                  <a:tcPr marL="5459" marR="5459" marT="54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8153400" cy="914400"/>
          </a:xfrm>
        </p:spPr>
        <p:txBody>
          <a:bodyPr/>
          <a:lstStyle/>
          <a:p>
            <a:r>
              <a:rPr lang="fr-FR" sz="2500" dirty="0" smtClean="0"/>
              <a:t>Après l’estimation  … la réalisation </a:t>
            </a:r>
            <a:endParaRPr lang="fr-FR" sz="25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8315C-7F93-42F1-A68A-1FC114E333E8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609600" y="1143000"/>
            <a:ext cx="8534400" cy="464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822960" lvl="1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fr-FR" sz="3200" dirty="0" smtClean="0"/>
              <a:t>La phase de lancement</a:t>
            </a:r>
          </a:p>
          <a:p>
            <a:pPr marL="822960" lvl="1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fr-FR" sz="3200" dirty="0" smtClean="0"/>
          </a:p>
          <a:p>
            <a:pPr marL="822960" lvl="1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fr-FR" sz="3200" dirty="0" smtClean="0"/>
              <a:t>La phase de réalisation</a:t>
            </a:r>
          </a:p>
          <a:p>
            <a:pPr marL="822960" lvl="1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fr-FR" sz="3200" dirty="0" smtClean="0"/>
          </a:p>
          <a:p>
            <a:pPr marL="822960" lvl="1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fr-FR" sz="3200" dirty="0" smtClean="0"/>
              <a:t>La phase de terminaison</a:t>
            </a:r>
          </a:p>
          <a:p>
            <a:pPr marL="822960" lvl="1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fr-FR" sz="3200" dirty="0" smtClean="0"/>
          </a:p>
          <a:p>
            <a:pPr marL="822960" lvl="1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fr-FR" sz="3200" dirty="0" smtClean="0"/>
              <a:t>Les supports </a:t>
            </a:r>
          </a:p>
          <a:p>
            <a:pPr marL="822960" lvl="1" indent="-283464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82600" marR="0" lvl="1" indent="-292100" algn="just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fr-FR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aphicFrame>
        <p:nvGraphicFramePr>
          <p:cNvPr id="10" name="Objet 9"/>
          <p:cNvGraphicFramePr>
            <a:graphicFrameLocks noChangeAspect="1"/>
          </p:cNvGraphicFramePr>
          <p:nvPr/>
        </p:nvGraphicFramePr>
        <p:xfrm>
          <a:off x="6007100" y="3505200"/>
          <a:ext cx="3136900" cy="865187"/>
        </p:xfrm>
        <a:graphic>
          <a:graphicData uri="http://schemas.openxmlformats.org/presentationml/2006/ole">
            <p:oleObj spid="_x0000_s198660" name="Package" showAsIcon="1" r:id="rId4" imgW="3137040" imgH="865080" progId="Package">
              <p:embed/>
            </p:oleObj>
          </a:graphicData>
        </a:graphic>
      </p:graphicFrame>
      <p:graphicFrame>
        <p:nvGraphicFramePr>
          <p:cNvPr id="11" name="Objet 10"/>
          <p:cNvGraphicFramePr>
            <a:graphicFrameLocks noChangeAspect="1"/>
          </p:cNvGraphicFramePr>
          <p:nvPr/>
        </p:nvGraphicFramePr>
        <p:xfrm>
          <a:off x="6121400" y="2286000"/>
          <a:ext cx="3022600" cy="865187"/>
        </p:xfrm>
        <a:graphic>
          <a:graphicData uri="http://schemas.openxmlformats.org/presentationml/2006/ole">
            <p:oleObj spid="_x0000_s198661" name="Package" showAsIcon="1" r:id="rId5" imgW="3022560" imgH="865080" progId="Package">
              <p:embed/>
            </p:oleObj>
          </a:graphicData>
        </a:graphic>
      </p:graphicFrame>
      <p:graphicFrame>
        <p:nvGraphicFramePr>
          <p:cNvPr id="12" name="Objet 11"/>
          <p:cNvGraphicFramePr>
            <a:graphicFrameLocks noChangeAspect="1"/>
          </p:cNvGraphicFramePr>
          <p:nvPr/>
        </p:nvGraphicFramePr>
        <p:xfrm>
          <a:off x="6197600" y="1143000"/>
          <a:ext cx="2946400" cy="865187"/>
        </p:xfrm>
        <a:graphic>
          <a:graphicData uri="http://schemas.openxmlformats.org/presentationml/2006/ole">
            <p:oleObj spid="_x0000_s198662" name="Package" showAsIcon="1" r:id="rId6" imgW="2946240" imgH="865080" progId="Package">
              <p:embed/>
            </p:oleObj>
          </a:graphicData>
        </a:graphic>
      </p:graphicFrame>
      <p:graphicFrame>
        <p:nvGraphicFramePr>
          <p:cNvPr id="14" name="Objet 13"/>
          <p:cNvGraphicFramePr>
            <a:graphicFrameLocks noChangeAspect="1"/>
          </p:cNvGraphicFramePr>
          <p:nvPr/>
        </p:nvGraphicFramePr>
        <p:xfrm>
          <a:off x="5334000" y="4572000"/>
          <a:ext cx="914400" cy="792163"/>
        </p:xfrm>
        <a:graphic>
          <a:graphicData uri="http://schemas.openxmlformats.org/presentationml/2006/ole">
            <p:oleObj spid="_x0000_s198664" name="Worksheet" showAsIcon="1" r:id="rId7" imgW="914400" imgH="792360" progId="Excel.Sheet.8">
              <p:embed/>
            </p:oleObj>
          </a:graphicData>
        </a:graphic>
      </p:graphicFrame>
      <p:graphicFrame>
        <p:nvGraphicFramePr>
          <p:cNvPr id="13" name="Objet 12"/>
          <p:cNvGraphicFramePr>
            <a:graphicFrameLocks noChangeAspect="1"/>
          </p:cNvGraphicFramePr>
          <p:nvPr/>
        </p:nvGraphicFramePr>
        <p:xfrm>
          <a:off x="4114800" y="4572000"/>
          <a:ext cx="914400" cy="792163"/>
        </p:xfrm>
        <a:graphic>
          <a:graphicData uri="http://schemas.openxmlformats.org/presentationml/2006/ole">
            <p:oleObj spid="_x0000_s198667" name="Worksheet" showAsIcon="1" r:id="rId8" imgW="914400" imgH="79236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10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14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1">
                                      <p:cBhvr>
                                        <p:cTn id="18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1">
                                      <p:cBhvr>
                                        <p:cTn id="2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8ED5-B7B3-4D07-BFAB-20A5733E80C3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066800" y="1295400"/>
            <a:ext cx="7864475" cy="49323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1" y="228600"/>
            <a:ext cx="7696200" cy="579438"/>
          </a:xfrm>
        </p:spPr>
        <p:txBody>
          <a:bodyPr>
            <a:noAutofit/>
          </a:bodyPr>
          <a:lstStyle/>
          <a:p>
            <a:r>
              <a:rPr lang="fr-FR" sz="3900" dirty="0" smtClean="0"/>
              <a:t>Qui fait Quoi ? 	</a:t>
            </a:r>
          </a:p>
        </p:txBody>
      </p:sp>
      <p:cxnSp>
        <p:nvCxnSpPr>
          <p:cNvPr id="11" name="Connecteur droit 10"/>
          <p:cNvCxnSpPr/>
          <p:nvPr/>
        </p:nvCxnSpPr>
        <p:spPr>
          <a:xfrm rot="5400000">
            <a:off x="152400" y="3581400"/>
            <a:ext cx="533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rot="5400000">
            <a:off x="3657600" y="3657600"/>
            <a:ext cx="533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1219200" y="1143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MOA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4191000" y="1143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MOA - MOE</a:t>
            </a:r>
            <a:endParaRPr lang="fr-FR" dirty="0"/>
          </a:p>
        </p:txBody>
      </p:sp>
      <p:cxnSp>
        <p:nvCxnSpPr>
          <p:cNvPr id="17" name="Connecteur droit 16"/>
          <p:cNvCxnSpPr/>
          <p:nvPr/>
        </p:nvCxnSpPr>
        <p:spPr>
          <a:xfrm rot="10800000">
            <a:off x="914400" y="1600200"/>
            <a:ext cx="822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7010400" y="1143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MOE</a:t>
            </a:r>
            <a:endParaRPr lang="fr-FR" dirty="0"/>
          </a:p>
        </p:txBody>
      </p:sp>
      <p:sp>
        <p:nvSpPr>
          <p:cNvPr id="24" name="Pentagone 23"/>
          <p:cNvSpPr/>
          <p:nvPr/>
        </p:nvSpPr>
        <p:spPr>
          <a:xfrm>
            <a:off x="762000" y="1752600"/>
            <a:ext cx="1511808" cy="8382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Modèle métier</a:t>
            </a:r>
            <a:endParaRPr lang="fr-FR" dirty="0"/>
          </a:p>
        </p:txBody>
      </p:sp>
      <p:sp>
        <p:nvSpPr>
          <p:cNvPr id="25" name="Pentagone 24"/>
          <p:cNvSpPr/>
          <p:nvPr/>
        </p:nvSpPr>
        <p:spPr>
          <a:xfrm>
            <a:off x="3048000" y="2209800"/>
            <a:ext cx="1524000" cy="8382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Modèle des besoins</a:t>
            </a:r>
            <a:endParaRPr lang="fr-FR" dirty="0"/>
          </a:p>
        </p:txBody>
      </p:sp>
      <p:cxnSp>
        <p:nvCxnSpPr>
          <p:cNvPr id="27" name="Connecteur en arc 26"/>
          <p:cNvCxnSpPr>
            <a:stCxn id="24" idx="3"/>
            <a:endCxn id="25" idx="1"/>
          </p:cNvCxnSpPr>
          <p:nvPr/>
        </p:nvCxnSpPr>
        <p:spPr>
          <a:xfrm>
            <a:off x="2273808" y="2171700"/>
            <a:ext cx="774192" cy="4572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Pentagone 32"/>
          <p:cNvSpPr/>
          <p:nvPr/>
        </p:nvSpPr>
        <p:spPr>
          <a:xfrm>
            <a:off x="4572000" y="3886200"/>
            <a:ext cx="1524000" cy="8382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Modèle d’analyse</a:t>
            </a:r>
            <a:endParaRPr lang="fr-FR" dirty="0"/>
          </a:p>
        </p:txBody>
      </p:sp>
      <p:cxnSp>
        <p:nvCxnSpPr>
          <p:cNvPr id="35" name="Forme 34"/>
          <p:cNvCxnSpPr>
            <a:stCxn id="25" idx="3"/>
            <a:endCxn id="33" idx="0"/>
          </p:cNvCxnSpPr>
          <p:nvPr/>
        </p:nvCxnSpPr>
        <p:spPr>
          <a:xfrm>
            <a:off x="4572000" y="2628900"/>
            <a:ext cx="552450" cy="1257300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Pentagone 35"/>
          <p:cNvSpPr/>
          <p:nvPr/>
        </p:nvSpPr>
        <p:spPr>
          <a:xfrm>
            <a:off x="7010400" y="2209800"/>
            <a:ext cx="1524000" cy="8382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Modèle de conception</a:t>
            </a:r>
            <a:endParaRPr lang="fr-FR" dirty="0"/>
          </a:p>
        </p:txBody>
      </p:sp>
      <p:cxnSp>
        <p:nvCxnSpPr>
          <p:cNvPr id="38" name="Connecteur en arc 37"/>
          <p:cNvCxnSpPr>
            <a:stCxn id="33" idx="3"/>
            <a:endCxn id="36" idx="1"/>
          </p:cNvCxnSpPr>
          <p:nvPr/>
        </p:nvCxnSpPr>
        <p:spPr>
          <a:xfrm flipV="1">
            <a:off x="6096000" y="2628900"/>
            <a:ext cx="914400" cy="16764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381000" y="2895600"/>
            <a:ext cx="236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Les processus métier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Les concepts métier</a:t>
            </a:r>
          </a:p>
          <a:p>
            <a:endParaRPr lang="fr-FR" dirty="0"/>
          </a:p>
        </p:txBody>
      </p:sp>
      <p:sp>
        <p:nvSpPr>
          <p:cNvPr id="42" name="ZoneTexte 41"/>
          <p:cNvSpPr txBox="1"/>
          <p:nvPr/>
        </p:nvSpPr>
        <p:spPr>
          <a:xfrm>
            <a:off x="304800" y="3505200"/>
            <a:ext cx="2286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&lt;UML&gt;</a:t>
            </a:r>
          </a:p>
          <a:p>
            <a:pPr algn="ctr"/>
            <a:r>
              <a:rPr lang="fr-FR" dirty="0" smtClean="0"/>
              <a:t>Business Use case</a:t>
            </a:r>
          </a:p>
          <a:p>
            <a:pPr algn="ctr"/>
            <a:r>
              <a:rPr lang="fr-FR" dirty="0" smtClean="0"/>
              <a:t>Séquence</a:t>
            </a:r>
          </a:p>
          <a:p>
            <a:pPr algn="ctr"/>
            <a:r>
              <a:rPr lang="fr-FR" dirty="0" smtClean="0"/>
              <a:t>Activité</a:t>
            </a:r>
          </a:p>
          <a:p>
            <a:pPr algn="ctr"/>
            <a:r>
              <a:rPr lang="fr-FR" dirty="0" smtClean="0"/>
              <a:t>Classe 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609600" y="57912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Analyste métier</a:t>
            </a:r>
          </a:p>
          <a:p>
            <a:endParaRPr lang="fr-FR" dirty="0"/>
          </a:p>
        </p:txBody>
      </p:sp>
      <p:sp>
        <p:nvSpPr>
          <p:cNvPr id="44" name="ZoneTexte 43"/>
          <p:cNvSpPr txBox="1"/>
          <p:nvPr/>
        </p:nvSpPr>
        <p:spPr>
          <a:xfrm>
            <a:off x="3581400" y="57912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Analyste logiciel</a:t>
            </a:r>
          </a:p>
          <a:p>
            <a:endParaRPr lang="fr-FR" dirty="0"/>
          </a:p>
        </p:txBody>
      </p:sp>
      <p:sp>
        <p:nvSpPr>
          <p:cNvPr id="45" name="ZoneTexte 44"/>
          <p:cNvSpPr txBox="1"/>
          <p:nvPr/>
        </p:nvSpPr>
        <p:spPr>
          <a:xfrm>
            <a:off x="6324600" y="57912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Architecte /  Développeur</a:t>
            </a:r>
          </a:p>
          <a:p>
            <a:endParaRPr lang="fr-FR" dirty="0"/>
          </a:p>
        </p:txBody>
      </p:sp>
      <p:sp>
        <p:nvSpPr>
          <p:cNvPr id="47" name="ZoneTexte 46"/>
          <p:cNvSpPr txBox="1"/>
          <p:nvPr/>
        </p:nvSpPr>
        <p:spPr>
          <a:xfrm>
            <a:off x="4572000" y="2057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Requirement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6858000" y="33528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Architecture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838200" y="5181600"/>
            <a:ext cx="129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&lt;BPMN&gt;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2" grpId="0"/>
      <p:bldP spid="47" grpId="0"/>
      <p:bldP spid="49" grpId="0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A510F-F2DF-441B-82CD-B0E6000D4871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990600" y="152400"/>
            <a:ext cx="8153400" cy="639762"/>
          </a:xfrm>
        </p:spPr>
        <p:txBody>
          <a:bodyPr>
            <a:normAutofit/>
          </a:bodyPr>
          <a:lstStyle/>
          <a:p>
            <a:r>
              <a:rPr lang="fr-FR" sz="3200" dirty="0" smtClean="0"/>
              <a:t>BPMN : Un exemple en illustration   </a:t>
            </a:r>
            <a:endParaRPr lang="fr-FR" sz="3200" dirty="0"/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1066800" y="1295400"/>
            <a:ext cx="7864475" cy="49323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0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3600"/>
            <a:ext cx="754656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990600" y="1219200"/>
            <a:ext cx="7864475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640080" lvl="1" indent="-237744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fr-FR" sz="2400" dirty="0" smtClean="0">
                <a:latin typeface="+mn-lt"/>
              </a:rPr>
              <a:t>Business </a:t>
            </a:r>
            <a:r>
              <a:rPr lang="fr-FR" sz="2400" dirty="0" err="1" smtClean="0">
                <a:latin typeface="+mn-lt"/>
              </a:rPr>
              <a:t>Process</a:t>
            </a:r>
            <a:r>
              <a:rPr lang="fr-FR" sz="2400" dirty="0" smtClean="0">
                <a:latin typeface="+mn-lt"/>
              </a:rPr>
              <a:t> </a:t>
            </a:r>
            <a:r>
              <a:rPr lang="fr-FR" sz="2400" dirty="0" err="1" smtClean="0">
                <a:latin typeface="+mn-lt"/>
              </a:rPr>
              <a:t>Modeling</a:t>
            </a:r>
            <a:r>
              <a:rPr lang="fr-FR" sz="2400" dirty="0" smtClean="0">
                <a:latin typeface="+mn-lt"/>
              </a:rPr>
              <a:t> Notation</a:t>
            </a:r>
          </a:p>
          <a:p>
            <a:pPr marL="640080" lvl="1" indent="-237744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fr-FR" sz="2400" dirty="0" smtClean="0">
                <a:latin typeface="+mn-lt"/>
                <a:sym typeface="Wingdings" pitchFamily="2" charset="2"/>
              </a:rPr>
              <a:t> </a:t>
            </a:r>
            <a:r>
              <a:rPr lang="fr-FR" sz="2400" dirty="0" smtClean="0"/>
              <a:t>OMG Final </a:t>
            </a:r>
            <a:r>
              <a:rPr lang="fr-FR" sz="2400" dirty="0" err="1" smtClean="0"/>
              <a:t>Adopted</a:t>
            </a:r>
            <a:r>
              <a:rPr lang="fr-FR" sz="2400" dirty="0" smtClean="0"/>
              <a:t> </a:t>
            </a:r>
            <a:r>
              <a:rPr lang="fr-FR" sz="2400" dirty="0" err="1" smtClean="0"/>
              <a:t>Specification</a:t>
            </a:r>
            <a:r>
              <a:rPr lang="fr-FR" sz="2400" dirty="0" smtClean="0"/>
              <a:t> in 02/2006</a:t>
            </a:r>
            <a:endParaRPr lang="fr-FR" sz="2400" dirty="0" smtClean="0">
              <a:latin typeface="+mn-lt"/>
            </a:endParaRPr>
          </a:p>
          <a:p>
            <a:pPr marL="1097280" lvl="2" indent="-237744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Font typeface="Verdana"/>
              <a:buChar char="◦"/>
              <a:defRPr/>
            </a:pPr>
            <a:endParaRPr lang="fr-FR" sz="2400" dirty="0" smtClean="0">
              <a:latin typeface="+mn-lt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1" name="Objet 10"/>
          <p:cNvGraphicFramePr>
            <a:graphicFrameLocks noChangeAspect="1"/>
          </p:cNvGraphicFramePr>
          <p:nvPr/>
        </p:nvGraphicFramePr>
        <p:xfrm>
          <a:off x="6248400" y="5257800"/>
          <a:ext cx="2857500" cy="865187"/>
        </p:xfrm>
        <a:graphic>
          <a:graphicData uri="http://schemas.openxmlformats.org/presentationml/2006/ole">
            <p:oleObj spid="_x0000_s160771" name="Package" showAsIcon="1" r:id="rId4" imgW="2857680" imgH="86508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153400" cy="579438"/>
          </a:xfrm>
        </p:spPr>
        <p:txBody>
          <a:bodyPr/>
          <a:lstStyle/>
          <a:p>
            <a:r>
              <a:rPr lang="fr-FR" sz="3200" dirty="0" smtClean="0"/>
              <a:t>Rappel !</a:t>
            </a:r>
            <a:endParaRPr lang="fr-FR" sz="3200" dirty="0"/>
          </a:p>
        </p:txBody>
      </p:sp>
      <p:sp>
        <p:nvSpPr>
          <p:cNvPr id="177156" name="Oval 4"/>
          <p:cNvSpPr>
            <a:spLocks noChangeArrowheads="1"/>
          </p:cNvSpPr>
          <p:nvPr/>
        </p:nvSpPr>
        <p:spPr bwMode="auto">
          <a:xfrm>
            <a:off x="615950" y="2843212"/>
            <a:ext cx="1600200" cy="1600200"/>
          </a:xfrm>
          <a:prstGeom prst="ellipse">
            <a:avLst/>
          </a:prstGeom>
          <a:noFill/>
          <a:ln w="28575">
            <a:solidFill>
              <a:srgbClr val="FC996C"/>
            </a:solidFill>
            <a:round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7157" name="Text Box 5"/>
          <p:cNvSpPr txBox="1">
            <a:spLocks noChangeArrowheads="1"/>
          </p:cNvSpPr>
          <p:nvPr/>
        </p:nvSpPr>
        <p:spPr bwMode="auto">
          <a:xfrm>
            <a:off x="735013" y="3300412"/>
            <a:ext cx="1481137" cy="701675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lg" len="lg"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fr-FR" b="0">
                <a:latin typeface="Comic Sans MS" pitchFamily="66" charset="0"/>
              </a:rPr>
              <a:t>Modèle de </a:t>
            </a:r>
          </a:p>
          <a:p>
            <a:pPr algn="ctr" eaLnBrk="0" hangingPunct="0"/>
            <a:r>
              <a:rPr lang="fr-FR" b="0">
                <a:latin typeface="Comic Sans MS" pitchFamily="66" charset="0"/>
              </a:rPr>
              <a:t>service</a:t>
            </a:r>
            <a:endParaRPr lang="en-GB" b="0">
              <a:latin typeface="Comic Sans MS" pitchFamily="66" charset="0"/>
            </a:endParaRPr>
          </a:p>
        </p:txBody>
      </p:sp>
      <p:sp>
        <p:nvSpPr>
          <p:cNvPr id="177158" name="Oval 6"/>
          <p:cNvSpPr>
            <a:spLocks noChangeArrowheads="1"/>
          </p:cNvSpPr>
          <p:nvPr/>
        </p:nvSpPr>
        <p:spPr bwMode="auto">
          <a:xfrm>
            <a:off x="2825750" y="1243012"/>
            <a:ext cx="1600200" cy="1600200"/>
          </a:xfrm>
          <a:prstGeom prst="ellipse">
            <a:avLst/>
          </a:prstGeom>
          <a:noFill/>
          <a:ln w="28575">
            <a:solidFill>
              <a:srgbClr val="FC996C"/>
            </a:solidFill>
            <a:round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7159" name="Text Box 7"/>
          <p:cNvSpPr txBox="1">
            <a:spLocks noChangeArrowheads="1"/>
          </p:cNvSpPr>
          <p:nvPr/>
        </p:nvSpPr>
        <p:spPr bwMode="auto">
          <a:xfrm>
            <a:off x="2944813" y="1700212"/>
            <a:ext cx="1481137" cy="701675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lg" len="lg"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fr-FR" b="0">
                <a:latin typeface="Comic Sans MS" pitchFamily="66" charset="0"/>
              </a:rPr>
              <a:t>Modèle de </a:t>
            </a:r>
          </a:p>
          <a:p>
            <a:pPr algn="ctr" eaLnBrk="0" hangingPunct="0"/>
            <a:r>
              <a:rPr lang="fr-FR" b="0">
                <a:latin typeface="Comic Sans MS" pitchFamily="66" charset="0"/>
              </a:rPr>
              <a:t>métier</a:t>
            </a:r>
            <a:endParaRPr lang="en-GB" b="0">
              <a:latin typeface="Comic Sans MS" pitchFamily="66" charset="0"/>
            </a:endParaRPr>
          </a:p>
        </p:txBody>
      </p:sp>
      <p:sp>
        <p:nvSpPr>
          <p:cNvPr id="177160" name="Oval 8"/>
          <p:cNvSpPr>
            <a:spLocks noChangeArrowheads="1"/>
          </p:cNvSpPr>
          <p:nvPr/>
        </p:nvSpPr>
        <p:spPr bwMode="auto">
          <a:xfrm>
            <a:off x="2971800" y="4419600"/>
            <a:ext cx="1600200" cy="1600200"/>
          </a:xfrm>
          <a:prstGeom prst="ellipse">
            <a:avLst/>
          </a:prstGeom>
          <a:noFill/>
          <a:ln w="28575">
            <a:solidFill>
              <a:srgbClr val="FC996C"/>
            </a:solidFill>
            <a:round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7161" name="Text Box 9"/>
          <p:cNvSpPr txBox="1">
            <a:spLocks noChangeArrowheads="1"/>
          </p:cNvSpPr>
          <p:nvPr/>
        </p:nvSpPr>
        <p:spPr bwMode="auto">
          <a:xfrm>
            <a:off x="3060700" y="4791075"/>
            <a:ext cx="1481138" cy="701675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lg" len="lg"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fr-FR" b="0">
                <a:latin typeface="Comic Sans MS" pitchFamily="66" charset="0"/>
              </a:rPr>
              <a:t>Modèle de </a:t>
            </a:r>
          </a:p>
          <a:p>
            <a:pPr algn="ctr" eaLnBrk="0" hangingPunct="0"/>
            <a:r>
              <a:rPr lang="fr-FR" b="0">
                <a:latin typeface="Comic Sans MS" pitchFamily="66" charset="0"/>
              </a:rPr>
              <a:t>ressources</a:t>
            </a:r>
            <a:endParaRPr lang="en-GB" b="0">
              <a:latin typeface="Comic Sans MS" pitchFamily="66" charset="0"/>
            </a:endParaRPr>
          </a:p>
        </p:txBody>
      </p:sp>
      <p:sp>
        <p:nvSpPr>
          <p:cNvPr id="177162" name="Oval 10"/>
          <p:cNvSpPr>
            <a:spLocks noChangeArrowheads="1"/>
          </p:cNvSpPr>
          <p:nvPr/>
        </p:nvSpPr>
        <p:spPr bwMode="auto">
          <a:xfrm>
            <a:off x="4806950" y="2843212"/>
            <a:ext cx="1600200" cy="1600200"/>
          </a:xfrm>
          <a:prstGeom prst="ellipse">
            <a:avLst/>
          </a:prstGeom>
          <a:noFill/>
          <a:ln w="28575">
            <a:solidFill>
              <a:srgbClr val="FC996C"/>
            </a:solidFill>
            <a:round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7163" name="Text Box 11"/>
          <p:cNvSpPr txBox="1">
            <a:spLocks noChangeArrowheads="1"/>
          </p:cNvSpPr>
          <p:nvPr/>
        </p:nvSpPr>
        <p:spPr bwMode="auto">
          <a:xfrm>
            <a:off x="4926013" y="3300412"/>
            <a:ext cx="1481137" cy="701675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lg" len="lg"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fr-FR" b="0">
                <a:latin typeface="Comic Sans MS" pitchFamily="66" charset="0"/>
              </a:rPr>
              <a:t>Modèle de </a:t>
            </a:r>
          </a:p>
          <a:p>
            <a:pPr algn="ctr" eaLnBrk="0" hangingPunct="0"/>
            <a:r>
              <a:rPr lang="fr-FR" b="0">
                <a:latin typeface="Comic Sans MS" pitchFamily="66" charset="0"/>
              </a:rPr>
              <a:t>conception</a:t>
            </a:r>
            <a:endParaRPr lang="en-GB" b="0">
              <a:latin typeface="Comic Sans MS" pitchFamily="66" charset="0"/>
            </a:endParaRPr>
          </a:p>
        </p:txBody>
      </p:sp>
      <p:sp>
        <p:nvSpPr>
          <p:cNvPr id="177164" name="Oval 12"/>
          <p:cNvSpPr>
            <a:spLocks noChangeArrowheads="1"/>
          </p:cNvSpPr>
          <p:nvPr/>
        </p:nvSpPr>
        <p:spPr bwMode="auto">
          <a:xfrm>
            <a:off x="7092950" y="2843212"/>
            <a:ext cx="1600200" cy="1600200"/>
          </a:xfrm>
          <a:prstGeom prst="ellipse">
            <a:avLst/>
          </a:prstGeom>
          <a:noFill/>
          <a:ln w="28575">
            <a:solidFill>
              <a:srgbClr val="FC996C"/>
            </a:solidFill>
            <a:round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7165" name="Text Box 13"/>
          <p:cNvSpPr txBox="1">
            <a:spLocks noChangeArrowheads="1"/>
          </p:cNvSpPr>
          <p:nvPr/>
        </p:nvSpPr>
        <p:spPr bwMode="auto">
          <a:xfrm>
            <a:off x="7212013" y="3300412"/>
            <a:ext cx="1481137" cy="701675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lg" len="lg"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fr-FR" b="0">
                <a:latin typeface="Comic Sans MS" pitchFamily="66" charset="0"/>
              </a:rPr>
              <a:t>Modèle de </a:t>
            </a:r>
          </a:p>
          <a:p>
            <a:pPr algn="ctr" eaLnBrk="0" hangingPunct="0"/>
            <a:r>
              <a:rPr lang="fr-FR" b="0">
                <a:latin typeface="Comic Sans MS" pitchFamily="66" charset="0"/>
              </a:rPr>
              <a:t>code</a:t>
            </a:r>
            <a:endParaRPr lang="en-GB" b="0">
              <a:latin typeface="Comic Sans MS" pitchFamily="66" charset="0"/>
            </a:endParaRPr>
          </a:p>
        </p:txBody>
      </p:sp>
      <p:sp>
        <p:nvSpPr>
          <p:cNvPr id="177166" name="Line 14"/>
          <p:cNvSpPr>
            <a:spLocks noChangeShapeType="1"/>
          </p:cNvSpPr>
          <p:nvPr/>
        </p:nvSpPr>
        <p:spPr bwMode="auto">
          <a:xfrm>
            <a:off x="2216150" y="3605212"/>
            <a:ext cx="990600" cy="0"/>
          </a:xfrm>
          <a:prstGeom prst="line">
            <a:avLst/>
          </a:prstGeom>
          <a:noFill/>
          <a:ln w="19050">
            <a:solidFill>
              <a:srgbClr val="FC996C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77167" name="AutoShape 15"/>
          <p:cNvSpPr>
            <a:spLocks noChangeArrowheads="1"/>
          </p:cNvSpPr>
          <p:nvPr/>
        </p:nvSpPr>
        <p:spPr bwMode="auto">
          <a:xfrm>
            <a:off x="3206750" y="3300412"/>
            <a:ext cx="1600200" cy="609600"/>
          </a:xfrm>
          <a:prstGeom prst="rightArrowCallout">
            <a:avLst>
              <a:gd name="adj1" fmla="val 25000"/>
              <a:gd name="adj2" fmla="val 25000"/>
              <a:gd name="adj3" fmla="val 43750"/>
              <a:gd name="adj4" fmla="val 66667"/>
            </a:avLst>
          </a:prstGeom>
          <a:solidFill>
            <a:schemeClr val="bg1"/>
          </a:solidFill>
          <a:ln w="19050">
            <a:solidFill>
              <a:srgbClr val="FC996C"/>
            </a:solidFill>
            <a:miter lim="800000"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7168" name="Line 16"/>
          <p:cNvSpPr>
            <a:spLocks noChangeShapeType="1"/>
          </p:cNvSpPr>
          <p:nvPr/>
        </p:nvSpPr>
        <p:spPr bwMode="auto">
          <a:xfrm>
            <a:off x="3663950" y="2817812"/>
            <a:ext cx="0" cy="482600"/>
          </a:xfrm>
          <a:prstGeom prst="line">
            <a:avLst/>
          </a:prstGeom>
          <a:noFill/>
          <a:ln w="19050">
            <a:solidFill>
              <a:srgbClr val="FC996C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77169" name="Line 17"/>
          <p:cNvSpPr>
            <a:spLocks noChangeShapeType="1"/>
          </p:cNvSpPr>
          <p:nvPr/>
        </p:nvSpPr>
        <p:spPr bwMode="auto">
          <a:xfrm flipV="1">
            <a:off x="3740150" y="3910012"/>
            <a:ext cx="0" cy="457200"/>
          </a:xfrm>
          <a:prstGeom prst="line">
            <a:avLst/>
          </a:prstGeom>
          <a:noFill/>
          <a:ln w="19050">
            <a:solidFill>
              <a:srgbClr val="FC996C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77170" name="Line 18"/>
          <p:cNvSpPr>
            <a:spLocks noChangeShapeType="1"/>
          </p:cNvSpPr>
          <p:nvPr/>
        </p:nvSpPr>
        <p:spPr bwMode="auto">
          <a:xfrm>
            <a:off x="6407150" y="3605212"/>
            <a:ext cx="685800" cy="0"/>
          </a:xfrm>
          <a:prstGeom prst="line">
            <a:avLst/>
          </a:prstGeom>
          <a:noFill/>
          <a:ln w="19050">
            <a:solidFill>
              <a:srgbClr val="FC996C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77171" name="Text Box 19"/>
          <p:cNvSpPr txBox="1">
            <a:spLocks noChangeArrowheads="1"/>
          </p:cNvSpPr>
          <p:nvPr/>
        </p:nvSpPr>
        <p:spPr bwMode="auto">
          <a:xfrm>
            <a:off x="3267075" y="3376612"/>
            <a:ext cx="906463" cy="396875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lg" len="lg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fr-FR" b="0">
                <a:latin typeface="Comic Sans MS" pitchFamily="66" charset="0"/>
              </a:rPr>
              <a:t>fusion</a:t>
            </a:r>
            <a:endParaRPr lang="en-GB" b="0">
              <a:latin typeface="Comic Sans MS" pitchFamily="66" charset="0"/>
            </a:endParaRPr>
          </a:p>
        </p:txBody>
      </p:sp>
      <p:sp>
        <p:nvSpPr>
          <p:cNvPr id="177172" name="Text Box 20"/>
          <p:cNvSpPr txBox="1">
            <a:spLocks noChangeArrowheads="1"/>
          </p:cNvSpPr>
          <p:nvPr/>
        </p:nvSpPr>
        <p:spPr bwMode="auto">
          <a:xfrm>
            <a:off x="4114800" y="5410200"/>
            <a:ext cx="2779712" cy="641350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lg" len="lg"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fr-FR" sz="1800" dirty="0">
                <a:solidFill>
                  <a:srgbClr val="FF9021"/>
                </a:solidFill>
                <a:latin typeface="Comic Sans MS" pitchFamily="66" charset="0"/>
              </a:rPr>
              <a:t>La plate-forme</a:t>
            </a:r>
          </a:p>
          <a:p>
            <a:pPr algn="r" eaLnBrk="0" hangingPunct="0"/>
            <a:r>
              <a:rPr lang="fr-FR" sz="1800" dirty="0">
                <a:solidFill>
                  <a:srgbClr val="FF9021"/>
                </a:solidFill>
                <a:latin typeface="Comic Sans MS" pitchFamily="66" charset="0"/>
              </a:rPr>
              <a:t>(CORBA, J2EE, .Net…)</a:t>
            </a:r>
            <a:endParaRPr lang="en-GB" sz="1800" dirty="0">
              <a:solidFill>
                <a:srgbClr val="FF9021"/>
              </a:solidFill>
              <a:latin typeface="Comic Sans MS" pitchFamily="66" charset="0"/>
            </a:endParaRPr>
          </a:p>
        </p:txBody>
      </p:sp>
      <p:sp>
        <p:nvSpPr>
          <p:cNvPr id="177173" name="Text Box 21"/>
          <p:cNvSpPr txBox="1">
            <a:spLocks noChangeArrowheads="1"/>
          </p:cNvSpPr>
          <p:nvPr/>
        </p:nvSpPr>
        <p:spPr bwMode="auto">
          <a:xfrm>
            <a:off x="4502150" y="1066800"/>
            <a:ext cx="4530725" cy="1190625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lg" len="lg"/>
          </a:ln>
          <a:effectLst/>
        </p:spPr>
        <p:txBody>
          <a:bodyPr wrap="none">
            <a:spAutoFit/>
          </a:bodyPr>
          <a:lstStyle/>
          <a:p>
            <a:pPr eaLnBrk="0" hangingPunct="0">
              <a:buClr>
                <a:srgbClr val="66FF33"/>
              </a:buClr>
              <a:buFont typeface="Wingdings" pitchFamily="2" charset="2"/>
              <a:buChar char="§"/>
            </a:pPr>
            <a:r>
              <a:rPr lang="fr-FR" sz="1800">
                <a:solidFill>
                  <a:srgbClr val="FF9021"/>
                </a:solidFill>
                <a:latin typeface="Comic Sans MS" pitchFamily="66" charset="0"/>
              </a:rPr>
              <a:t> Le contexte,</a:t>
            </a:r>
          </a:p>
          <a:p>
            <a:pPr eaLnBrk="0" hangingPunct="0">
              <a:buClr>
                <a:srgbClr val="66FF33"/>
              </a:buClr>
              <a:buFont typeface="Wingdings" pitchFamily="2" charset="2"/>
              <a:buChar char="§"/>
            </a:pPr>
            <a:r>
              <a:rPr lang="fr-FR" sz="1800">
                <a:solidFill>
                  <a:srgbClr val="FF9021"/>
                </a:solidFill>
                <a:latin typeface="Comic Sans MS" pitchFamily="66" charset="0"/>
              </a:rPr>
              <a:t> Le modèle de l'entreprise,</a:t>
            </a:r>
          </a:p>
          <a:p>
            <a:pPr eaLnBrk="0" hangingPunct="0">
              <a:buClr>
                <a:srgbClr val="66FF33"/>
              </a:buClr>
              <a:buFont typeface="Wingdings" pitchFamily="2" charset="2"/>
              <a:buChar char="§"/>
            </a:pPr>
            <a:r>
              <a:rPr lang="fr-FR" sz="1800">
                <a:solidFill>
                  <a:srgbClr val="FF9021"/>
                </a:solidFill>
                <a:latin typeface="Comic Sans MS" pitchFamily="66" charset="0"/>
              </a:rPr>
              <a:t> Les objets métier, les règles métier,</a:t>
            </a:r>
          </a:p>
          <a:p>
            <a:pPr eaLnBrk="0" hangingPunct="0">
              <a:buClr>
                <a:srgbClr val="66FF33"/>
              </a:buClr>
              <a:buFont typeface="Wingdings" pitchFamily="2" charset="2"/>
              <a:buNone/>
            </a:pPr>
            <a:r>
              <a:rPr lang="fr-FR" sz="1800">
                <a:solidFill>
                  <a:srgbClr val="FF9021"/>
                </a:solidFill>
                <a:latin typeface="Comic Sans MS" pitchFamily="66" charset="0"/>
              </a:rPr>
              <a:t>  les processus métier.</a:t>
            </a:r>
            <a:endParaRPr lang="en-GB" sz="1800">
              <a:solidFill>
                <a:srgbClr val="FF9021"/>
              </a:solidFill>
              <a:latin typeface="Comic Sans MS" pitchFamily="66" charset="0"/>
            </a:endParaRPr>
          </a:p>
        </p:txBody>
      </p:sp>
      <p:sp>
        <p:nvSpPr>
          <p:cNvPr id="177174" name="Text Box 22"/>
          <p:cNvSpPr txBox="1">
            <a:spLocks noChangeArrowheads="1"/>
          </p:cNvSpPr>
          <p:nvPr/>
        </p:nvSpPr>
        <p:spPr bwMode="auto">
          <a:xfrm>
            <a:off x="304800" y="4648200"/>
            <a:ext cx="2354263" cy="915988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lg" len="lg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fr-FR" sz="1800" dirty="0">
                <a:solidFill>
                  <a:srgbClr val="FF9021"/>
                </a:solidFill>
                <a:latin typeface="Comic Sans MS" pitchFamily="66" charset="0"/>
              </a:rPr>
              <a:t>Les cas d’utilisation</a:t>
            </a:r>
          </a:p>
          <a:p>
            <a:pPr eaLnBrk="0" hangingPunct="0"/>
            <a:r>
              <a:rPr lang="fr-FR" sz="1800" dirty="0">
                <a:solidFill>
                  <a:srgbClr val="FF9021"/>
                </a:solidFill>
                <a:latin typeface="Comic Sans MS" pitchFamily="66" charset="0"/>
              </a:rPr>
              <a:t>Les spécifications</a:t>
            </a:r>
          </a:p>
          <a:p>
            <a:pPr eaLnBrk="0" hangingPunct="0"/>
            <a:r>
              <a:rPr lang="fr-FR" sz="1800" dirty="0">
                <a:solidFill>
                  <a:srgbClr val="FF9021"/>
                </a:solidFill>
                <a:latin typeface="Comic Sans MS" pitchFamily="66" charset="0"/>
              </a:rPr>
              <a:t>fonctionnelles</a:t>
            </a:r>
            <a:endParaRPr lang="en-GB" sz="1800" dirty="0">
              <a:solidFill>
                <a:srgbClr val="FF9021"/>
              </a:solidFill>
              <a:latin typeface="Comic Sans MS" pitchFamily="66" charset="0"/>
            </a:endParaRPr>
          </a:p>
        </p:txBody>
      </p:sp>
      <p:sp>
        <p:nvSpPr>
          <p:cNvPr id="177175" name="Text Box 23"/>
          <p:cNvSpPr txBox="1">
            <a:spLocks noChangeArrowheads="1"/>
          </p:cNvSpPr>
          <p:nvPr/>
        </p:nvSpPr>
        <p:spPr bwMode="auto">
          <a:xfrm>
            <a:off x="7397750" y="4495800"/>
            <a:ext cx="1373188" cy="641350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lg" len="lg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fr-FR" sz="1800">
                <a:solidFill>
                  <a:srgbClr val="FF9021"/>
                </a:solidFill>
                <a:latin typeface="Comic Sans MS" pitchFamily="66" charset="0"/>
              </a:rPr>
              <a:t>Le code</a:t>
            </a:r>
          </a:p>
          <a:p>
            <a:pPr eaLnBrk="0" hangingPunct="0"/>
            <a:r>
              <a:rPr lang="fr-FR" sz="1800">
                <a:solidFill>
                  <a:srgbClr val="FF9021"/>
                </a:solidFill>
                <a:latin typeface="Comic Sans MS" pitchFamily="66" charset="0"/>
              </a:rPr>
              <a:t>exécutable</a:t>
            </a:r>
            <a:endParaRPr lang="en-GB" sz="1800">
              <a:solidFill>
                <a:srgbClr val="FF9021"/>
              </a:solidFill>
              <a:latin typeface="Comic Sans MS" pitchFamily="66" charset="0"/>
            </a:endParaRPr>
          </a:p>
        </p:txBody>
      </p:sp>
      <p:sp>
        <p:nvSpPr>
          <p:cNvPr id="177177" name="Text Box 25"/>
          <p:cNvSpPr txBox="1">
            <a:spLocks noChangeArrowheads="1"/>
          </p:cNvSpPr>
          <p:nvPr/>
        </p:nvSpPr>
        <p:spPr bwMode="auto">
          <a:xfrm>
            <a:off x="206375" y="6611938"/>
            <a:ext cx="17589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de-DE" sz="800">
                <a:latin typeface="Arial" charset="0"/>
              </a:rPr>
              <a:t>© 2003 ATLAS Nantes J. Bézivin</a:t>
            </a:r>
          </a:p>
        </p:txBody>
      </p:sp>
      <p:sp>
        <p:nvSpPr>
          <p:cNvPr id="27" name="Espace réservé de la date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7E143-5787-46D5-9C4A-2C73065D7655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28" name="Espace réservé du pied de page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FBA8-17D4-4527-9C20-4F44E3909ACF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  <p:sp>
        <p:nvSpPr>
          <p:cNvPr id="7" name="Titre 3"/>
          <p:cNvSpPr>
            <a:spLocks noGrp="1"/>
          </p:cNvSpPr>
          <p:nvPr>
            <p:ph type="title"/>
          </p:nvPr>
        </p:nvSpPr>
        <p:spPr>
          <a:xfrm>
            <a:off x="990600" y="152400"/>
            <a:ext cx="8153400" cy="639762"/>
          </a:xfrm>
        </p:spPr>
        <p:txBody>
          <a:bodyPr>
            <a:normAutofit/>
          </a:bodyPr>
          <a:lstStyle/>
          <a:p>
            <a:r>
              <a:rPr lang="fr-FR" sz="3200" dirty="0" smtClean="0"/>
              <a:t>Les outils du BM</a:t>
            </a:r>
            <a:endParaRPr lang="fr-FR" sz="3200" dirty="0"/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1066800" y="1295400"/>
            <a:ext cx="7864475" cy="49323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990600" y="1219200"/>
            <a:ext cx="7864475" cy="49323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description des cas d’utilisation</a:t>
            </a: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lang="fr-FR" sz="2400" dirty="0" smtClean="0">
                <a:latin typeface="+mn-lt"/>
              </a:rPr>
              <a:t>Le modèle d’analyse</a:t>
            </a: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lang="fr-FR" sz="2400" dirty="0" smtClean="0">
                <a:latin typeface="+mn-lt"/>
              </a:rPr>
              <a:t>L’extension au modèle métier</a:t>
            </a:r>
          </a:p>
          <a:p>
            <a:pPr marL="1097280" lvl="2" indent="-237744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Font typeface="Verdana"/>
              <a:buChar char="◦"/>
              <a:defRPr/>
            </a:pPr>
            <a:r>
              <a:rPr lang="fr-FR" sz="2400" dirty="0" smtClean="0">
                <a:latin typeface="+mn-lt"/>
              </a:rPr>
              <a:t>Business </a:t>
            </a:r>
            <a:r>
              <a:rPr lang="fr-FR" sz="2400" dirty="0" err="1" smtClean="0">
                <a:latin typeface="+mn-lt"/>
              </a:rPr>
              <a:t>Actor</a:t>
            </a:r>
            <a:endParaRPr lang="fr-FR" sz="2400" dirty="0" smtClean="0">
              <a:latin typeface="+mn-lt"/>
            </a:endParaRPr>
          </a:p>
          <a:p>
            <a:pPr marL="1554480" lvl="3" indent="-237744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Font typeface="Verdana"/>
              <a:buChar char="◦"/>
              <a:defRPr/>
            </a:pPr>
            <a:r>
              <a:rPr lang="fr-FR" sz="2400" dirty="0" smtClean="0">
                <a:latin typeface="+mn-lt"/>
              </a:rPr>
              <a:t>Client,  fournisseur …</a:t>
            </a:r>
          </a:p>
          <a:p>
            <a:pPr marL="1097280" lvl="2" indent="-237744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Font typeface="Verdana"/>
              <a:buChar char="◦"/>
              <a:defRPr/>
            </a:pPr>
            <a:r>
              <a:rPr lang="fr-FR" sz="2400" dirty="0" smtClean="0">
                <a:latin typeface="+mn-lt"/>
              </a:rPr>
              <a:t>Business </a:t>
            </a:r>
            <a:r>
              <a:rPr lang="fr-FR" sz="2400" dirty="0" err="1" smtClean="0">
                <a:latin typeface="+mn-lt"/>
              </a:rPr>
              <a:t>Worker</a:t>
            </a:r>
            <a:endParaRPr lang="fr-FR" sz="2400" dirty="0" smtClean="0">
              <a:latin typeface="+mn-lt"/>
            </a:endParaRPr>
          </a:p>
          <a:p>
            <a:pPr marL="1554480" lvl="3" indent="-237744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Font typeface="Verdana"/>
              <a:buChar char="◦"/>
              <a:defRPr/>
            </a:pPr>
            <a:r>
              <a:rPr lang="fr-FR" sz="2400" dirty="0" smtClean="0">
                <a:latin typeface="+mn-lt"/>
              </a:rPr>
              <a:t>Case </a:t>
            </a:r>
            <a:r>
              <a:rPr lang="fr-FR" sz="2400" dirty="0" err="1" smtClean="0">
                <a:latin typeface="+mn-lt"/>
              </a:rPr>
              <a:t>worker</a:t>
            </a:r>
            <a:r>
              <a:rPr lang="fr-FR" sz="2400" dirty="0" smtClean="0">
                <a:latin typeface="+mn-lt"/>
              </a:rPr>
              <a:t>	Interface</a:t>
            </a:r>
          </a:p>
          <a:p>
            <a:pPr marL="1554480" lvl="3" indent="-237744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Font typeface="Verdana"/>
              <a:buChar char="◦"/>
              <a:defRPr/>
            </a:pPr>
            <a:r>
              <a:rPr lang="fr-FR" sz="2400" dirty="0" err="1" smtClean="0">
                <a:latin typeface="+mn-lt"/>
              </a:rPr>
              <a:t>Internal</a:t>
            </a:r>
            <a:r>
              <a:rPr lang="fr-FR" sz="2400" dirty="0" smtClean="0">
                <a:latin typeface="+mn-lt"/>
              </a:rPr>
              <a:t> </a:t>
            </a:r>
            <a:r>
              <a:rPr lang="fr-FR" sz="2400" dirty="0" err="1" smtClean="0">
                <a:latin typeface="+mn-lt"/>
              </a:rPr>
              <a:t>Worker</a:t>
            </a:r>
            <a:r>
              <a:rPr lang="fr-FR" sz="2400" dirty="0" smtClean="0">
                <a:latin typeface="+mn-lt"/>
              </a:rPr>
              <a:t>	</a:t>
            </a:r>
          </a:p>
          <a:p>
            <a:pPr marL="1097280" lvl="2" indent="-237744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Font typeface="Verdana"/>
              <a:buChar char="◦"/>
              <a:defRPr/>
            </a:pPr>
            <a:r>
              <a:rPr lang="fr-FR" sz="2400" dirty="0" smtClean="0">
                <a:latin typeface="+mn-lt"/>
              </a:rPr>
              <a:t>Processus métier  (business use case)</a:t>
            </a:r>
          </a:p>
          <a:p>
            <a:pPr marL="1097280" lvl="2" indent="-237744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Font typeface="Verdana"/>
              <a:buChar char="◦"/>
              <a:defRPr/>
            </a:pPr>
            <a:endParaRPr lang="fr-FR" sz="2400" dirty="0" smtClean="0">
              <a:latin typeface="+mn-lt"/>
            </a:endParaRPr>
          </a:p>
          <a:p>
            <a:pPr marL="1097280" lvl="2" indent="-237744" fontAlgn="auto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Font typeface="Verdana"/>
              <a:buChar char="◦"/>
              <a:defRPr/>
            </a:pPr>
            <a:endParaRPr lang="fr-FR" sz="2400" dirty="0" smtClean="0">
              <a:latin typeface="+mn-lt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8153400" cy="914400"/>
          </a:xfrm>
        </p:spPr>
        <p:txBody>
          <a:bodyPr/>
          <a:lstStyle/>
          <a:p>
            <a:r>
              <a:rPr lang="fr-FR" sz="2400" dirty="0"/>
              <a:t>Déroulement d’un cas d’utilisation</a:t>
            </a:r>
          </a:p>
        </p:txBody>
      </p:sp>
      <p:sp>
        <p:nvSpPr>
          <p:cNvPr id="1351683" name="Rectangle 3"/>
          <p:cNvSpPr>
            <a:spLocks noChangeArrowheads="1"/>
          </p:cNvSpPr>
          <p:nvPr/>
        </p:nvSpPr>
        <p:spPr bwMode="auto">
          <a:xfrm>
            <a:off x="533400" y="1295400"/>
            <a:ext cx="4648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 algn="l">
              <a:lnSpc>
                <a:spcPct val="90000"/>
              </a:lnSpc>
              <a:spcBef>
                <a:spcPct val="20000"/>
              </a:spcBef>
            </a:pPr>
            <a:r>
              <a:rPr lang="fr-FR" dirty="0">
                <a:latin typeface="Times New Roman" pitchFamily="18" charset="0"/>
              </a:rPr>
              <a:t>Scénario : Instance d’un cas d’utilisation pour une chaîne particulière de décision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fr-FR" sz="1600" dirty="0">
              <a:latin typeface="Times New Roman" pitchFamily="18" charset="0"/>
            </a:endParaRP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fr-FR" sz="1600" dirty="0">
              <a:latin typeface="Times New Roman" pitchFamily="18" charset="0"/>
            </a:endParaRP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fr-FR" dirty="0">
                <a:latin typeface="Times New Roman" pitchFamily="18" charset="0"/>
              </a:rPr>
              <a:t>Scénario nominal: 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fr-FR" sz="1600" dirty="0">
                <a:latin typeface="Times New Roman" pitchFamily="18" charset="0"/>
              </a:rPr>
              <a:t>Scénario de base, amenant a un succès du cas d’utilisation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fr-FR" sz="1600" dirty="0">
              <a:latin typeface="Times New Roman" pitchFamily="18" charset="0"/>
            </a:endParaRP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fr-FR" sz="1600" dirty="0">
              <a:latin typeface="Times New Roman" pitchFamily="18" charset="0"/>
            </a:endParaRP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fr-FR" dirty="0">
                <a:latin typeface="Times New Roman" pitchFamily="18" charset="0"/>
              </a:rPr>
              <a:t>Branche alternative: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fr-FR" sz="1600" dirty="0">
                <a:latin typeface="Times New Roman" pitchFamily="18" charset="0"/>
              </a:rPr>
              <a:t>Autre chemin amenant au même résultat.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fr-FR" sz="1600" dirty="0">
              <a:latin typeface="Times New Roman" pitchFamily="18" charset="0"/>
            </a:endParaRP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fr-FR" sz="1600" dirty="0">
              <a:latin typeface="Times New Roman" pitchFamily="18" charset="0"/>
            </a:endParaRP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fr-FR" dirty="0">
                <a:latin typeface="Times New Roman" pitchFamily="18" charset="0"/>
              </a:rPr>
              <a:t>Exception :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fr-FR" sz="1600" dirty="0">
                <a:latin typeface="Times New Roman" pitchFamily="18" charset="0"/>
              </a:rPr>
              <a:t>Exception pouvant se produire à une étape donnée d’un scénario</a:t>
            </a: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</a:pPr>
            <a:endParaRPr lang="fr-FR" dirty="0">
              <a:latin typeface="Times New Roman" pitchFamily="18" charset="0"/>
            </a:endParaRPr>
          </a:p>
        </p:txBody>
      </p:sp>
      <p:sp>
        <p:nvSpPr>
          <p:cNvPr id="1351684" name="Line 4"/>
          <p:cNvSpPr>
            <a:spLocks noChangeShapeType="1"/>
          </p:cNvSpPr>
          <p:nvPr/>
        </p:nvSpPr>
        <p:spPr bwMode="auto">
          <a:xfrm>
            <a:off x="7239000" y="1600200"/>
            <a:ext cx="0" cy="44958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685" name="Freeform 5"/>
          <p:cNvSpPr>
            <a:spLocks/>
          </p:cNvSpPr>
          <p:nvPr/>
        </p:nvSpPr>
        <p:spPr bwMode="auto">
          <a:xfrm>
            <a:off x="7239000" y="1905000"/>
            <a:ext cx="457200" cy="990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40" y="288"/>
              </a:cxn>
              <a:cxn ang="0">
                <a:pos x="288" y="624"/>
              </a:cxn>
            </a:cxnLst>
            <a:rect l="0" t="0" r="r" b="b"/>
            <a:pathLst>
              <a:path w="288" h="624">
                <a:moveTo>
                  <a:pt x="0" y="0"/>
                </a:moveTo>
                <a:cubicBezTo>
                  <a:pt x="96" y="92"/>
                  <a:pt x="192" y="184"/>
                  <a:pt x="240" y="288"/>
                </a:cubicBezTo>
                <a:cubicBezTo>
                  <a:pt x="288" y="392"/>
                  <a:pt x="288" y="508"/>
                  <a:pt x="288" y="624"/>
                </a:cubicBezTo>
              </a:path>
            </a:pathLst>
          </a:custGeom>
          <a:noFill/>
          <a:ln w="28575" cap="flat" cmpd="sng">
            <a:solidFill>
              <a:schemeClr val="hlink"/>
            </a:solidFill>
            <a:prstDash val="solid"/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686" name="Freeform 6"/>
          <p:cNvSpPr>
            <a:spLocks/>
          </p:cNvSpPr>
          <p:nvPr/>
        </p:nvSpPr>
        <p:spPr bwMode="auto">
          <a:xfrm>
            <a:off x="6858000" y="2590800"/>
            <a:ext cx="381000" cy="838200"/>
          </a:xfrm>
          <a:custGeom>
            <a:avLst/>
            <a:gdLst/>
            <a:ahLst/>
            <a:cxnLst>
              <a:cxn ang="0">
                <a:pos x="240" y="0"/>
              </a:cxn>
              <a:cxn ang="0">
                <a:pos x="48" y="144"/>
              </a:cxn>
              <a:cxn ang="0">
                <a:pos x="0" y="528"/>
              </a:cxn>
            </a:cxnLst>
            <a:rect l="0" t="0" r="r" b="b"/>
            <a:pathLst>
              <a:path w="240" h="528">
                <a:moveTo>
                  <a:pt x="240" y="0"/>
                </a:moveTo>
                <a:cubicBezTo>
                  <a:pt x="164" y="28"/>
                  <a:pt x="88" y="56"/>
                  <a:pt x="48" y="144"/>
                </a:cubicBezTo>
                <a:cubicBezTo>
                  <a:pt x="8" y="232"/>
                  <a:pt x="4" y="380"/>
                  <a:pt x="0" y="528"/>
                </a:cubicBezTo>
              </a:path>
            </a:pathLst>
          </a:custGeom>
          <a:noFill/>
          <a:ln w="28575" cap="flat" cmpd="sng">
            <a:solidFill>
              <a:schemeClr val="hlink"/>
            </a:solidFill>
            <a:prstDash val="solid"/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687" name="Line 7"/>
          <p:cNvSpPr>
            <a:spLocks noChangeShapeType="1"/>
          </p:cNvSpPr>
          <p:nvPr/>
        </p:nvSpPr>
        <p:spPr bwMode="auto">
          <a:xfrm>
            <a:off x="6858000" y="3429000"/>
            <a:ext cx="0" cy="1600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688" name="Line 8"/>
          <p:cNvSpPr>
            <a:spLocks noChangeShapeType="1"/>
          </p:cNvSpPr>
          <p:nvPr/>
        </p:nvSpPr>
        <p:spPr bwMode="auto">
          <a:xfrm>
            <a:off x="7696200" y="2819400"/>
            <a:ext cx="0" cy="1219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689" name="Freeform 9"/>
          <p:cNvSpPr>
            <a:spLocks/>
          </p:cNvSpPr>
          <p:nvPr/>
        </p:nvSpPr>
        <p:spPr bwMode="auto">
          <a:xfrm>
            <a:off x="6448425" y="4267200"/>
            <a:ext cx="409575" cy="917575"/>
          </a:xfrm>
          <a:custGeom>
            <a:avLst/>
            <a:gdLst/>
            <a:ahLst/>
            <a:cxnLst>
              <a:cxn ang="0">
                <a:pos x="258" y="0"/>
              </a:cxn>
              <a:cxn ang="0">
                <a:pos x="114" y="96"/>
              </a:cxn>
              <a:cxn ang="0">
                <a:pos x="18" y="288"/>
              </a:cxn>
              <a:cxn ang="0">
                <a:pos x="5" y="578"/>
              </a:cxn>
            </a:cxnLst>
            <a:rect l="0" t="0" r="r" b="b"/>
            <a:pathLst>
              <a:path w="258" h="578">
                <a:moveTo>
                  <a:pt x="258" y="0"/>
                </a:moveTo>
                <a:cubicBezTo>
                  <a:pt x="206" y="24"/>
                  <a:pt x="154" y="48"/>
                  <a:pt x="114" y="96"/>
                </a:cubicBezTo>
                <a:cubicBezTo>
                  <a:pt x="74" y="144"/>
                  <a:pt x="36" y="208"/>
                  <a:pt x="18" y="288"/>
                </a:cubicBezTo>
                <a:cubicBezTo>
                  <a:pt x="0" y="368"/>
                  <a:pt x="8" y="518"/>
                  <a:pt x="5" y="578"/>
                </a:cubicBezTo>
              </a:path>
            </a:pathLst>
          </a:custGeom>
          <a:noFill/>
          <a:ln w="28575" cap="flat" cmpd="sng">
            <a:solidFill>
              <a:schemeClr val="hlink"/>
            </a:solidFill>
            <a:prstDash val="solid"/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690" name="Oval 10"/>
          <p:cNvSpPr>
            <a:spLocks noChangeArrowheads="1"/>
          </p:cNvSpPr>
          <p:nvPr/>
        </p:nvSpPr>
        <p:spPr bwMode="auto">
          <a:xfrm>
            <a:off x="7162800" y="1447800"/>
            <a:ext cx="152400" cy="1524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691" name="Freeform 11"/>
          <p:cNvSpPr>
            <a:spLocks/>
          </p:cNvSpPr>
          <p:nvPr/>
        </p:nvSpPr>
        <p:spPr bwMode="auto">
          <a:xfrm>
            <a:off x="6421438" y="5118100"/>
            <a:ext cx="817562" cy="825500"/>
          </a:xfrm>
          <a:custGeom>
            <a:avLst/>
            <a:gdLst/>
            <a:ahLst/>
            <a:cxnLst>
              <a:cxn ang="0">
                <a:pos x="17" y="0"/>
              </a:cxn>
              <a:cxn ang="0">
                <a:pos x="83" y="280"/>
              </a:cxn>
              <a:cxn ang="0">
                <a:pos x="515" y="520"/>
              </a:cxn>
            </a:cxnLst>
            <a:rect l="0" t="0" r="r" b="b"/>
            <a:pathLst>
              <a:path w="515" h="520">
                <a:moveTo>
                  <a:pt x="17" y="0"/>
                </a:moveTo>
                <a:cubicBezTo>
                  <a:pt x="28" y="47"/>
                  <a:pt x="0" y="193"/>
                  <a:pt x="83" y="280"/>
                </a:cubicBezTo>
                <a:cubicBezTo>
                  <a:pt x="166" y="367"/>
                  <a:pt x="339" y="444"/>
                  <a:pt x="515" y="520"/>
                </a:cubicBezTo>
              </a:path>
            </a:pathLst>
          </a:custGeom>
          <a:noFill/>
          <a:ln w="28575" cap="flat" cmpd="sng">
            <a:solidFill>
              <a:schemeClr val="hlink"/>
            </a:solidFill>
            <a:prstDash val="solid"/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692" name="Freeform 12"/>
          <p:cNvSpPr>
            <a:spLocks/>
          </p:cNvSpPr>
          <p:nvPr/>
        </p:nvSpPr>
        <p:spPr bwMode="auto">
          <a:xfrm>
            <a:off x="7239000" y="3962400"/>
            <a:ext cx="473075" cy="685800"/>
          </a:xfrm>
          <a:custGeom>
            <a:avLst/>
            <a:gdLst/>
            <a:ahLst/>
            <a:cxnLst>
              <a:cxn ang="0">
                <a:pos x="288" y="0"/>
              </a:cxn>
              <a:cxn ang="0">
                <a:pos x="250" y="229"/>
              </a:cxn>
              <a:cxn ang="0">
                <a:pos x="0" y="432"/>
              </a:cxn>
            </a:cxnLst>
            <a:rect l="0" t="0" r="r" b="b"/>
            <a:pathLst>
              <a:path w="298" h="432">
                <a:moveTo>
                  <a:pt x="288" y="0"/>
                </a:moveTo>
                <a:cubicBezTo>
                  <a:pt x="282" y="38"/>
                  <a:pt x="298" y="157"/>
                  <a:pt x="250" y="229"/>
                </a:cubicBezTo>
                <a:cubicBezTo>
                  <a:pt x="202" y="301"/>
                  <a:pt x="52" y="390"/>
                  <a:pt x="0" y="432"/>
                </a:cubicBezTo>
              </a:path>
            </a:pathLst>
          </a:custGeom>
          <a:noFill/>
          <a:ln w="28575" cap="flat" cmpd="sng">
            <a:solidFill>
              <a:schemeClr val="hlink"/>
            </a:solidFill>
            <a:prstDash val="solid"/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693" name="Freeform 13"/>
          <p:cNvSpPr>
            <a:spLocks/>
          </p:cNvSpPr>
          <p:nvPr/>
        </p:nvSpPr>
        <p:spPr bwMode="auto">
          <a:xfrm>
            <a:off x="6858000" y="4953000"/>
            <a:ext cx="381000" cy="990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9" y="247"/>
              </a:cxn>
              <a:cxn ang="0">
                <a:pos x="144" y="480"/>
              </a:cxn>
              <a:cxn ang="0">
                <a:pos x="240" y="624"/>
              </a:cxn>
            </a:cxnLst>
            <a:rect l="0" t="0" r="r" b="b"/>
            <a:pathLst>
              <a:path w="240" h="624">
                <a:moveTo>
                  <a:pt x="0" y="0"/>
                </a:moveTo>
                <a:cubicBezTo>
                  <a:pt x="5" y="41"/>
                  <a:pt x="5" y="167"/>
                  <a:pt x="29" y="247"/>
                </a:cubicBezTo>
                <a:cubicBezTo>
                  <a:pt x="53" y="327"/>
                  <a:pt x="109" y="417"/>
                  <a:pt x="144" y="480"/>
                </a:cubicBezTo>
                <a:cubicBezTo>
                  <a:pt x="179" y="543"/>
                  <a:pt x="208" y="588"/>
                  <a:pt x="240" y="624"/>
                </a:cubicBezTo>
              </a:path>
            </a:pathLst>
          </a:custGeom>
          <a:noFill/>
          <a:ln w="28575" cap="flat" cmpd="sng">
            <a:solidFill>
              <a:schemeClr val="hlink"/>
            </a:solidFill>
            <a:prstDash val="solid"/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694" name="Oval 14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695" name="Freeform 15"/>
          <p:cNvSpPr>
            <a:spLocks/>
          </p:cNvSpPr>
          <p:nvPr/>
        </p:nvSpPr>
        <p:spPr bwMode="auto">
          <a:xfrm>
            <a:off x="7696200" y="3352800"/>
            <a:ext cx="317500" cy="914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4" y="144"/>
              </a:cxn>
              <a:cxn ang="0">
                <a:pos x="192" y="288"/>
              </a:cxn>
              <a:cxn ang="0">
                <a:pos x="192" y="576"/>
              </a:cxn>
            </a:cxnLst>
            <a:rect l="0" t="0" r="r" b="b"/>
            <a:pathLst>
              <a:path w="200" h="576">
                <a:moveTo>
                  <a:pt x="0" y="0"/>
                </a:moveTo>
                <a:cubicBezTo>
                  <a:pt x="56" y="48"/>
                  <a:pt x="112" y="96"/>
                  <a:pt x="144" y="144"/>
                </a:cubicBezTo>
                <a:cubicBezTo>
                  <a:pt x="176" y="192"/>
                  <a:pt x="184" y="216"/>
                  <a:pt x="192" y="288"/>
                </a:cubicBezTo>
                <a:cubicBezTo>
                  <a:pt x="200" y="360"/>
                  <a:pt x="196" y="468"/>
                  <a:pt x="192" y="576"/>
                </a:cubicBezTo>
              </a:path>
            </a:pathLst>
          </a:custGeom>
          <a:noFill/>
          <a:ln w="28575" cap="flat" cmpd="sng">
            <a:solidFill>
              <a:srgbClr val="FF3300"/>
            </a:solidFill>
            <a:prstDash val="solid"/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696" name="Oval 16"/>
          <p:cNvSpPr>
            <a:spLocks noChangeArrowheads="1"/>
          </p:cNvSpPr>
          <p:nvPr/>
        </p:nvSpPr>
        <p:spPr bwMode="auto">
          <a:xfrm>
            <a:off x="6811963" y="4227513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697" name="Oval 17"/>
          <p:cNvSpPr>
            <a:spLocks noChangeArrowheads="1"/>
          </p:cNvSpPr>
          <p:nvPr/>
        </p:nvSpPr>
        <p:spPr bwMode="auto">
          <a:xfrm>
            <a:off x="7200900" y="2576513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698" name="Oval 18"/>
          <p:cNvSpPr>
            <a:spLocks noChangeArrowheads="1"/>
          </p:cNvSpPr>
          <p:nvPr/>
        </p:nvSpPr>
        <p:spPr bwMode="auto">
          <a:xfrm>
            <a:off x="7200900" y="1885950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699" name="Oval 19"/>
          <p:cNvSpPr>
            <a:spLocks noChangeArrowheads="1"/>
          </p:cNvSpPr>
          <p:nvPr/>
        </p:nvSpPr>
        <p:spPr bwMode="auto">
          <a:xfrm>
            <a:off x="7646988" y="3343275"/>
            <a:ext cx="76200" cy="762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700" name="Oval 20"/>
          <p:cNvSpPr>
            <a:spLocks noChangeArrowheads="1"/>
          </p:cNvSpPr>
          <p:nvPr/>
        </p:nvSpPr>
        <p:spPr bwMode="auto">
          <a:xfrm>
            <a:off x="7924800" y="4267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701" name="AutoShape 21"/>
          <p:cNvSpPr>
            <a:spLocks noChangeArrowheads="1"/>
          </p:cNvSpPr>
          <p:nvPr/>
        </p:nvSpPr>
        <p:spPr bwMode="auto">
          <a:xfrm rot="-3438204">
            <a:off x="6367463" y="1450975"/>
            <a:ext cx="685800" cy="533400"/>
          </a:xfrm>
          <a:prstGeom prst="lightningBol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702" name="Line 22"/>
          <p:cNvSpPr>
            <a:spLocks noChangeShapeType="1"/>
          </p:cNvSpPr>
          <p:nvPr/>
        </p:nvSpPr>
        <p:spPr bwMode="auto">
          <a:xfrm>
            <a:off x="7239000" y="3200400"/>
            <a:ext cx="0" cy="8382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703" name="Line 23"/>
          <p:cNvSpPr>
            <a:spLocks noChangeShapeType="1"/>
          </p:cNvSpPr>
          <p:nvPr/>
        </p:nvSpPr>
        <p:spPr bwMode="auto">
          <a:xfrm>
            <a:off x="6858000" y="3249613"/>
            <a:ext cx="0" cy="838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704" name="Line 24"/>
          <p:cNvSpPr>
            <a:spLocks noChangeShapeType="1"/>
          </p:cNvSpPr>
          <p:nvPr/>
        </p:nvSpPr>
        <p:spPr bwMode="auto">
          <a:xfrm>
            <a:off x="6448425" y="4956175"/>
            <a:ext cx="0" cy="3810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705" name="Line 25"/>
          <p:cNvSpPr>
            <a:spLocks noChangeShapeType="1"/>
          </p:cNvSpPr>
          <p:nvPr/>
        </p:nvSpPr>
        <p:spPr bwMode="auto">
          <a:xfrm>
            <a:off x="7696200" y="2743200"/>
            <a:ext cx="0" cy="3810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706" name="Line 26"/>
          <p:cNvSpPr>
            <a:spLocks noChangeShapeType="1"/>
          </p:cNvSpPr>
          <p:nvPr/>
        </p:nvSpPr>
        <p:spPr bwMode="auto">
          <a:xfrm>
            <a:off x="8001000" y="3810000"/>
            <a:ext cx="0" cy="3810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707" name="Text Box 27"/>
          <p:cNvSpPr txBox="1">
            <a:spLocks noChangeArrowheads="1"/>
          </p:cNvSpPr>
          <p:nvPr/>
        </p:nvSpPr>
        <p:spPr bwMode="auto">
          <a:xfrm>
            <a:off x="7364412" y="5954712"/>
            <a:ext cx="712788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marL="395288" indent="-395288" defTabSz="949325">
              <a:lnSpc>
                <a:spcPct val="110000"/>
              </a:lnSpc>
              <a:spcBef>
                <a:spcPct val="50000"/>
              </a:spcBef>
              <a:buSzPct val="85000"/>
              <a:buFont typeface="Monotype Sorts" pitchFamily="2" charset="2"/>
              <a:buNone/>
            </a:pPr>
            <a:r>
              <a:rPr lang="fr-FR" sz="1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Succès</a:t>
            </a:r>
          </a:p>
        </p:txBody>
      </p:sp>
      <p:sp>
        <p:nvSpPr>
          <p:cNvPr id="1351708" name="Text Box 28"/>
          <p:cNvSpPr txBox="1">
            <a:spLocks noChangeArrowheads="1"/>
          </p:cNvSpPr>
          <p:nvPr/>
        </p:nvSpPr>
        <p:spPr bwMode="auto">
          <a:xfrm>
            <a:off x="7354888" y="1371600"/>
            <a:ext cx="612775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marL="395288" indent="-395288" defTabSz="949325">
              <a:lnSpc>
                <a:spcPct val="110000"/>
              </a:lnSpc>
              <a:spcBef>
                <a:spcPct val="50000"/>
              </a:spcBef>
              <a:buSzPct val="85000"/>
              <a:buFont typeface="Monotype Sorts" pitchFamily="2" charset="2"/>
              <a:buNone/>
            </a:pPr>
            <a:r>
              <a:rPr lang="fr-FR" sz="1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Début</a:t>
            </a:r>
          </a:p>
        </p:txBody>
      </p:sp>
      <p:sp>
        <p:nvSpPr>
          <p:cNvPr id="1351709" name="Text Box 29"/>
          <p:cNvSpPr txBox="1">
            <a:spLocks noChangeArrowheads="1"/>
          </p:cNvSpPr>
          <p:nvPr/>
        </p:nvSpPr>
        <p:spPr bwMode="auto">
          <a:xfrm>
            <a:off x="7794625" y="4595813"/>
            <a:ext cx="909638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marL="395288" indent="-395288" algn="r" defTabSz="949325">
              <a:lnSpc>
                <a:spcPct val="110000"/>
              </a:lnSpc>
              <a:spcBef>
                <a:spcPct val="50000"/>
              </a:spcBef>
              <a:buSzPct val="85000"/>
              <a:buFont typeface="Monotype Sorts" pitchFamily="2" charset="2"/>
              <a:buNone/>
            </a:pPr>
            <a:r>
              <a:rPr lang="fr-FR" sz="12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Exception</a:t>
            </a: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5867400" y="1524000"/>
            <a:ext cx="457200" cy="609600"/>
            <a:chOff x="2527" y="970"/>
            <a:chExt cx="133" cy="219"/>
          </a:xfrm>
        </p:grpSpPr>
        <p:sp>
          <p:nvSpPr>
            <p:cNvPr id="1351711" name="Oval 31"/>
            <p:cNvSpPr>
              <a:spLocks noChangeArrowheads="1"/>
            </p:cNvSpPr>
            <p:nvPr/>
          </p:nvSpPr>
          <p:spPr bwMode="auto">
            <a:xfrm>
              <a:off x="2561" y="970"/>
              <a:ext cx="65" cy="58"/>
            </a:xfrm>
            <a:prstGeom prst="ellipse">
              <a:avLst/>
            </a:prstGeom>
            <a:noFill/>
            <a:ln w="19050">
              <a:solidFill>
                <a:srgbClr val="8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51712" name="Line 32"/>
            <p:cNvSpPr>
              <a:spLocks noChangeShapeType="1"/>
            </p:cNvSpPr>
            <p:nvPr/>
          </p:nvSpPr>
          <p:spPr bwMode="auto">
            <a:xfrm>
              <a:off x="2592" y="1028"/>
              <a:ext cx="1" cy="76"/>
            </a:xfrm>
            <a:prstGeom prst="line">
              <a:avLst/>
            </a:prstGeom>
            <a:noFill/>
            <a:ln w="19050">
              <a:solidFill>
                <a:srgbClr val="8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51713" name="Line 33"/>
            <p:cNvSpPr>
              <a:spLocks noChangeShapeType="1"/>
            </p:cNvSpPr>
            <p:nvPr/>
          </p:nvSpPr>
          <p:spPr bwMode="auto">
            <a:xfrm flipH="1">
              <a:off x="2527" y="1104"/>
              <a:ext cx="65" cy="85"/>
            </a:xfrm>
            <a:prstGeom prst="line">
              <a:avLst/>
            </a:prstGeom>
            <a:noFill/>
            <a:ln w="19050">
              <a:solidFill>
                <a:srgbClr val="8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51714" name="Line 34"/>
            <p:cNvSpPr>
              <a:spLocks noChangeShapeType="1"/>
            </p:cNvSpPr>
            <p:nvPr/>
          </p:nvSpPr>
          <p:spPr bwMode="auto">
            <a:xfrm>
              <a:off x="2592" y="1104"/>
              <a:ext cx="68" cy="85"/>
            </a:xfrm>
            <a:prstGeom prst="line">
              <a:avLst/>
            </a:prstGeom>
            <a:noFill/>
            <a:ln w="19050">
              <a:solidFill>
                <a:srgbClr val="8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51715" name="Line 35"/>
            <p:cNvSpPr>
              <a:spLocks noChangeShapeType="1"/>
            </p:cNvSpPr>
            <p:nvPr/>
          </p:nvSpPr>
          <p:spPr bwMode="auto">
            <a:xfrm>
              <a:off x="2552" y="1054"/>
              <a:ext cx="80" cy="0"/>
            </a:xfrm>
            <a:prstGeom prst="line">
              <a:avLst/>
            </a:prstGeom>
            <a:noFill/>
            <a:ln w="19050">
              <a:solidFill>
                <a:srgbClr val="8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351716" name="Freeform 36"/>
          <p:cNvSpPr>
            <a:spLocks/>
          </p:cNvSpPr>
          <p:nvPr/>
        </p:nvSpPr>
        <p:spPr bwMode="auto">
          <a:xfrm>
            <a:off x="5486400" y="2209800"/>
            <a:ext cx="1371600" cy="4132262"/>
          </a:xfrm>
          <a:custGeom>
            <a:avLst/>
            <a:gdLst/>
            <a:ahLst/>
            <a:cxnLst>
              <a:cxn ang="0">
                <a:pos x="1038" y="2699"/>
              </a:cxn>
              <a:cxn ang="0">
                <a:pos x="626" y="2772"/>
              </a:cxn>
              <a:cxn ang="0">
                <a:pos x="244" y="2469"/>
              </a:cxn>
              <a:cxn ang="0">
                <a:pos x="16" y="1736"/>
              </a:cxn>
              <a:cxn ang="0">
                <a:pos x="149" y="606"/>
              </a:cxn>
              <a:cxn ang="0">
                <a:pos x="504" y="0"/>
              </a:cxn>
            </a:cxnLst>
            <a:rect l="0" t="0" r="r" b="b"/>
            <a:pathLst>
              <a:path w="1038" h="2810">
                <a:moveTo>
                  <a:pt x="1038" y="2699"/>
                </a:moveTo>
                <a:cubicBezTo>
                  <a:pt x="969" y="2711"/>
                  <a:pt x="758" y="2810"/>
                  <a:pt x="626" y="2772"/>
                </a:cubicBezTo>
                <a:cubicBezTo>
                  <a:pt x="494" y="2734"/>
                  <a:pt x="346" y="2642"/>
                  <a:pt x="244" y="2469"/>
                </a:cubicBezTo>
                <a:cubicBezTo>
                  <a:pt x="142" y="2296"/>
                  <a:pt x="32" y="2046"/>
                  <a:pt x="16" y="1736"/>
                </a:cubicBezTo>
                <a:cubicBezTo>
                  <a:pt x="0" y="1426"/>
                  <a:pt x="68" y="895"/>
                  <a:pt x="149" y="606"/>
                </a:cubicBezTo>
                <a:cubicBezTo>
                  <a:pt x="230" y="317"/>
                  <a:pt x="430" y="126"/>
                  <a:pt x="504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351717" name="Text Box 37"/>
          <p:cNvSpPr txBox="1">
            <a:spLocks noChangeArrowheads="1"/>
          </p:cNvSpPr>
          <p:nvPr/>
        </p:nvSpPr>
        <p:spPr bwMode="auto">
          <a:xfrm>
            <a:off x="6148388" y="1219200"/>
            <a:ext cx="992187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marL="395288" indent="-395288" defTabSz="949325">
              <a:lnSpc>
                <a:spcPct val="110000"/>
              </a:lnSpc>
              <a:spcBef>
                <a:spcPct val="50000"/>
              </a:spcBef>
              <a:buSzPct val="85000"/>
              <a:buFont typeface="Monotype Sorts" pitchFamily="2" charset="2"/>
              <a:buNone/>
            </a:pPr>
            <a:r>
              <a:rPr lang="fr-FR" sz="12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Événement</a:t>
            </a:r>
          </a:p>
        </p:txBody>
      </p: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3505200" y="2362202"/>
            <a:ext cx="1981200" cy="2961294"/>
            <a:chOff x="1712" y="1681"/>
            <a:chExt cx="1248" cy="1138"/>
          </a:xfrm>
        </p:grpSpPr>
        <p:sp>
          <p:nvSpPr>
            <p:cNvPr id="1351719" name="Text Box 39"/>
            <p:cNvSpPr txBox="1">
              <a:spLocks noChangeArrowheads="1"/>
            </p:cNvSpPr>
            <p:nvPr/>
          </p:nvSpPr>
          <p:spPr bwMode="auto">
            <a:xfrm>
              <a:off x="1719" y="1681"/>
              <a:ext cx="577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pPr marL="395288" indent="-395288" defTabSz="949325">
                <a:lnSpc>
                  <a:spcPct val="110000"/>
                </a:lnSpc>
                <a:spcBef>
                  <a:spcPct val="50000"/>
                </a:spcBef>
                <a:buSzPct val="85000"/>
                <a:buFont typeface="Monotype Sorts" pitchFamily="2" charset="2"/>
                <a:buNone/>
              </a:pPr>
              <a:r>
                <a:rPr lang="fr-FR" sz="1200" b="1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SUCCES</a:t>
              </a:r>
            </a:p>
          </p:txBody>
        </p:sp>
        <p:sp>
          <p:nvSpPr>
            <p:cNvPr id="1351720" name="Text Box 40"/>
            <p:cNvSpPr txBox="1">
              <a:spLocks noChangeArrowheads="1"/>
            </p:cNvSpPr>
            <p:nvPr/>
          </p:nvSpPr>
          <p:spPr bwMode="auto">
            <a:xfrm>
              <a:off x="1760" y="2208"/>
              <a:ext cx="513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pPr marL="395288" indent="-395288" defTabSz="949325">
                <a:lnSpc>
                  <a:spcPct val="110000"/>
                </a:lnSpc>
                <a:spcBef>
                  <a:spcPct val="50000"/>
                </a:spcBef>
                <a:buSzPct val="85000"/>
                <a:buFont typeface="Monotype Sorts" pitchFamily="2" charset="2"/>
                <a:buNone/>
              </a:pPr>
              <a:r>
                <a:rPr lang="fr-FR" sz="1200" b="1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SUCCES</a:t>
              </a:r>
            </a:p>
          </p:txBody>
        </p:sp>
        <p:sp>
          <p:nvSpPr>
            <p:cNvPr id="1351721" name="Text Box 41"/>
            <p:cNvSpPr txBox="1">
              <a:spLocks noChangeArrowheads="1"/>
            </p:cNvSpPr>
            <p:nvPr/>
          </p:nvSpPr>
          <p:spPr bwMode="auto">
            <a:xfrm>
              <a:off x="1712" y="2706"/>
              <a:ext cx="1248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pPr marL="395288" indent="-395288" algn="l" defTabSz="949325">
                <a:lnSpc>
                  <a:spcPct val="110000"/>
                </a:lnSpc>
                <a:spcBef>
                  <a:spcPct val="50000"/>
                </a:spcBef>
                <a:buSzPct val="85000"/>
                <a:buFont typeface="Monotype Sorts" pitchFamily="2" charset="2"/>
                <a:buNone/>
              </a:pPr>
              <a:r>
                <a:rPr lang="fr-FR" sz="1200" b="1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EXCEPTION</a:t>
              </a:r>
            </a:p>
          </p:txBody>
        </p:sp>
      </p:grpSp>
      <p:sp>
        <p:nvSpPr>
          <p:cNvPr id="43" name="Espace réservé de la date 4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60E95-D81D-4BCC-A083-4E82ECE148BC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44" name="Espace réservé du pied de page 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5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5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5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35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51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6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3516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6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516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683" grpId="0" build="p" bldLvl="2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8153400" cy="914400"/>
          </a:xfrm>
        </p:spPr>
        <p:txBody>
          <a:bodyPr/>
          <a:lstStyle/>
          <a:p>
            <a:r>
              <a:rPr lang="fr-FR" sz="2500" dirty="0"/>
              <a:t>Règles de mise en œuvre des cas d’utilisation</a:t>
            </a:r>
          </a:p>
        </p:txBody>
      </p:sp>
      <p:sp>
        <p:nvSpPr>
          <p:cNvPr id="136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447800"/>
            <a:ext cx="7924800" cy="4343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fr-FR" sz="2800" i="1" dirty="0">
                <a:latin typeface="+mj-lt"/>
              </a:rPr>
              <a:t>L</a:t>
            </a:r>
            <a:r>
              <a:rPr lang="fr-FR" sz="2000" i="1" dirty="0">
                <a:latin typeface="+mj-lt"/>
              </a:rPr>
              <a:t>a description des cas d’utilisation </a:t>
            </a:r>
            <a:r>
              <a:rPr lang="fr-FR" sz="2000" i="1" dirty="0" smtClean="0">
                <a:latin typeface="+mj-lt"/>
              </a:rPr>
              <a:t>comprend : </a:t>
            </a:r>
            <a:endParaRPr lang="fr-FR" sz="2000" i="1" dirty="0">
              <a:latin typeface="+mj-lt"/>
            </a:endParaRPr>
          </a:p>
          <a:p>
            <a:pPr marL="482600" lvl="1" indent="-292100">
              <a:buFont typeface="Wingdings" pitchFamily="2" charset="2"/>
              <a:buChar char="Ø"/>
            </a:pPr>
            <a:endParaRPr lang="fr-FR" sz="2000" i="1" dirty="0" smtClean="0">
              <a:latin typeface="+mj-lt"/>
            </a:endParaRPr>
          </a:p>
          <a:p>
            <a:pPr marL="482600" lvl="1" indent="-292100">
              <a:buFont typeface="Wingdings" pitchFamily="2" charset="2"/>
              <a:buChar char="Ø"/>
            </a:pPr>
            <a:r>
              <a:rPr lang="fr-FR" sz="2000" i="1" dirty="0" smtClean="0">
                <a:latin typeface="+mj-lt"/>
              </a:rPr>
              <a:t>Le </a:t>
            </a:r>
            <a:r>
              <a:rPr lang="fr-FR" sz="2000" i="1" dirty="0">
                <a:latin typeface="+mj-lt"/>
              </a:rPr>
              <a:t>début du cas d’utilisation </a:t>
            </a:r>
            <a:r>
              <a:rPr lang="fr-FR" sz="2000" i="1" dirty="0" smtClean="0">
                <a:latin typeface="+mj-lt"/>
              </a:rPr>
              <a:t>		(</a:t>
            </a:r>
            <a:r>
              <a:rPr lang="fr-FR" sz="2000" i="1" dirty="0">
                <a:latin typeface="+mj-lt"/>
              </a:rPr>
              <a:t>pré condition)</a:t>
            </a:r>
            <a:r>
              <a:rPr lang="fr-CH" sz="2000" i="1" dirty="0">
                <a:latin typeface="+mj-lt"/>
              </a:rPr>
              <a:t>,</a:t>
            </a:r>
            <a:endParaRPr lang="fr-FR" sz="2000" i="1" dirty="0">
              <a:latin typeface="+mj-lt"/>
            </a:endParaRPr>
          </a:p>
          <a:p>
            <a:pPr marL="482600" lvl="1" indent="-292100">
              <a:buFont typeface="Wingdings" pitchFamily="2" charset="2"/>
              <a:buChar char="Ø"/>
            </a:pPr>
            <a:r>
              <a:rPr lang="fr-FR" sz="2000" i="1" dirty="0">
                <a:latin typeface="+mj-lt"/>
              </a:rPr>
              <a:t>La fin du cas d’utilisation </a:t>
            </a:r>
            <a:r>
              <a:rPr lang="fr-FR" sz="2000" i="1" dirty="0" smtClean="0">
                <a:latin typeface="+mj-lt"/>
              </a:rPr>
              <a:t>		(</a:t>
            </a:r>
            <a:r>
              <a:rPr lang="fr-FR" sz="2000" i="1" dirty="0">
                <a:latin typeface="+mj-lt"/>
              </a:rPr>
              <a:t>post condition)</a:t>
            </a:r>
            <a:r>
              <a:rPr lang="fr-CH" sz="2000" i="1" dirty="0">
                <a:latin typeface="+mj-lt"/>
              </a:rPr>
              <a:t>,</a:t>
            </a:r>
          </a:p>
          <a:p>
            <a:pPr marL="482600" lvl="1" indent="-292100">
              <a:buFont typeface="Wingdings" pitchFamily="2" charset="2"/>
              <a:buChar char="Ø"/>
            </a:pPr>
            <a:r>
              <a:rPr lang="fr-FR" sz="2000" i="1" dirty="0">
                <a:latin typeface="+mj-lt"/>
              </a:rPr>
              <a:t>Un événement déclenchant,</a:t>
            </a:r>
          </a:p>
          <a:p>
            <a:pPr marL="482600" lvl="1" indent="-292100">
              <a:buFont typeface="Wingdings" pitchFamily="2" charset="2"/>
              <a:buChar char="Ø"/>
            </a:pPr>
            <a:r>
              <a:rPr lang="fr-FR" sz="2000" i="1" dirty="0">
                <a:latin typeface="+mj-lt"/>
              </a:rPr>
              <a:t>L’interaction entre le système et les </a:t>
            </a:r>
            <a:r>
              <a:rPr lang="fr-FR" sz="2000" i="1" dirty="0" smtClean="0">
                <a:latin typeface="+mj-lt"/>
              </a:rPr>
              <a:t>acteurs</a:t>
            </a:r>
            <a:r>
              <a:rPr lang="fr-CH" sz="2000" i="1" dirty="0" smtClean="0">
                <a:latin typeface="+mj-lt"/>
              </a:rPr>
              <a:t>,</a:t>
            </a:r>
            <a:endParaRPr lang="fr-FR" sz="2000" i="1" dirty="0" smtClean="0">
              <a:latin typeface="+mj-lt"/>
            </a:endParaRPr>
          </a:p>
          <a:p>
            <a:pPr marL="482600" lvl="1" indent="-292100">
              <a:buFont typeface="Wingdings" pitchFamily="2" charset="2"/>
              <a:buChar char="Ø"/>
            </a:pPr>
            <a:r>
              <a:rPr lang="fr-FR" sz="2000" i="1" dirty="0" smtClean="0">
                <a:latin typeface="+mj-lt"/>
              </a:rPr>
              <a:t> Les </a:t>
            </a:r>
            <a:r>
              <a:rPr lang="fr-FR" sz="2000" i="1" dirty="0">
                <a:latin typeface="+mj-lt"/>
              </a:rPr>
              <a:t>échanges d’informations (paramètres des interactions</a:t>
            </a:r>
            <a:r>
              <a:rPr lang="fr-FR" sz="2000" i="1" dirty="0" smtClean="0">
                <a:latin typeface="+mj-lt"/>
              </a:rPr>
              <a:t>)</a:t>
            </a:r>
            <a:r>
              <a:rPr lang="fr-CH" sz="2000" i="1" dirty="0" smtClean="0">
                <a:latin typeface="+mj-lt"/>
              </a:rPr>
              <a:t>,</a:t>
            </a:r>
            <a:endParaRPr lang="fr-FR" sz="2000" i="1" dirty="0">
              <a:latin typeface="+mj-lt"/>
            </a:endParaRPr>
          </a:p>
          <a:p>
            <a:pPr marL="482600" lvl="1" indent="-292100">
              <a:buFont typeface="Wingdings" pitchFamily="2" charset="2"/>
              <a:buChar char="Ø"/>
            </a:pPr>
            <a:r>
              <a:rPr lang="fr-FR" sz="2000" i="1" dirty="0">
                <a:latin typeface="+mj-lt"/>
              </a:rPr>
              <a:t>La chronologie et l’origine des </a:t>
            </a:r>
            <a:r>
              <a:rPr lang="fr-FR" sz="2000" i="1" dirty="0" smtClean="0">
                <a:latin typeface="+mj-lt"/>
              </a:rPr>
              <a:t>informations</a:t>
            </a:r>
            <a:r>
              <a:rPr lang="fr-CH" sz="2000" i="1" dirty="0" smtClean="0">
                <a:latin typeface="+mj-lt"/>
              </a:rPr>
              <a:t>,</a:t>
            </a:r>
            <a:endParaRPr lang="fr-FR" sz="2000" i="1" dirty="0">
              <a:latin typeface="+mj-lt"/>
            </a:endParaRPr>
          </a:p>
          <a:p>
            <a:pPr marL="482600" lvl="1" indent="-292100">
              <a:buFont typeface="Wingdings" pitchFamily="2" charset="2"/>
              <a:buChar char="Ø"/>
            </a:pPr>
            <a:r>
              <a:rPr lang="fr-FR" sz="2000" i="1" dirty="0">
                <a:latin typeface="+mj-lt"/>
              </a:rPr>
              <a:t>Les répétitions de </a:t>
            </a:r>
            <a:r>
              <a:rPr lang="fr-FR" sz="2000" i="1" dirty="0" smtClean="0">
                <a:latin typeface="+mj-lt"/>
              </a:rPr>
              <a:t>comportement</a:t>
            </a:r>
            <a:r>
              <a:rPr lang="fr-CH" sz="2000" i="1" dirty="0" smtClean="0">
                <a:latin typeface="+mj-lt"/>
              </a:rPr>
              <a:t>,</a:t>
            </a:r>
            <a:endParaRPr lang="fr-FR" sz="2000" i="1" dirty="0">
              <a:latin typeface="+mj-lt"/>
            </a:endParaRPr>
          </a:p>
          <a:p>
            <a:pPr marL="482600" lvl="1" indent="-292100">
              <a:buFont typeface="Wingdings" pitchFamily="2" charset="2"/>
              <a:buChar char="Ø"/>
            </a:pPr>
            <a:r>
              <a:rPr lang="fr-FR" sz="2000" i="1" dirty="0">
                <a:latin typeface="+mj-lt"/>
              </a:rPr>
              <a:t>Les situations optionnelles et exceptionnelles (cas d’erreur)</a:t>
            </a:r>
            <a:r>
              <a:rPr lang="fr-CH" sz="2000" i="1" dirty="0">
                <a:latin typeface="+mj-lt"/>
              </a:rPr>
              <a:t>.</a:t>
            </a:r>
            <a:endParaRPr lang="fr-FR" sz="2000" i="1" dirty="0">
              <a:latin typeface="+mj-lt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712E1-9C84-4089-8A5A-73FB02770C86}" type="datetime2">
              <a:rPr lang="fr-FR" smtClean="0"/>
              <a:pPr/>
              <a:t>mercredi 16 février 2011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ISIMA 3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3266</TotalTime>
  <Words>2561</Words>
  <Application>Microsoft Office PowerPoint</Application>
  <PresentationFormat>Affichage à l'écran (4:3)</PresentationFormat>
  <Paragraphs>738</Paragraphs>
  <Slides>38</Slides>
  <Notes>17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5</vt:i4>
      </vt:variant>
      <vt:variant>
        <vt:lpstr>Titres des diapositives</vt:lpstr>
      </vt:variant>
      <vt:variant>
        <vt:i4>38</vt:i4>
      </vt:variant>
    </vt:vector>
  </HeadingPairs>
  <TitlesOfParts>
    <vt:vector size="44" baseType="lpstr">
      <vt:lpstr>Solstice</vt:lpstr>
      <vt:lpstr>Picture</vt:lpstr>
      <vt:lpstr>Package</vt:lpstr>
      <vt:lpstr>Image Bitmap</vt:lpstr>
      <vt:lpstr>Document Microsoft Office Word 97 - 2003</vt:lpstr>
      <vt:lpstr>Worksheet</vt:lpstr>
      <vt:lpstr>Diapositive 1</vt:lpstr>
      <vt:lpstr>Objectif  </vt:lpstr>
      <vt:lpstr>Rappel : le Processus Unifié</vt:lpstr>
      <vt:lpstr>Qui fait Quoi ?  </vt:lpstr>
      <vt:lpstr>BPMN : Un exemple en illustration   </vt:lpstr>
      <vt:lpstr>Rappel !</vt:lpstr>
      <vt:lpstr>Les outils du BM</vt:lpstr>
      <vt:lpstr>Déroulement d’un cas d’utilisation</vt:lpstr>
      <vt:lpstr>Règles de mise en œuvre des cas d’utilisation</vt:lpstr>
      <vt:lpstr>Exemple: «  Entrer dans un bâtiment  »(1)</vt:lpstr>
      <vt:lpstr>Exemple: « Entrer dans un bâtiment » (2)</vt:lpstr>
      <vt:lpstr>Exemple:   « Entrer dans un bâtiment » (3)</vt:lpstr>
      <vt:lpstr>Le modèle d’Analyse</vt:lpstr>
      <vt:lpstr>Le modèle d’Analyse</vt:lpstr>
      <vt:lpstr>Le modèle d’Analyse</vt:lpstr>
      <vt:lpstr>A vous maintenant …</vt:lpstr>
      <vt:lpstr>Les acteurs et processus métier</vt:lpstr>
      <vt:lpstr>Décrire les entités métiers</vt:lpstr>
      <vt:lpstr>Décrire les entités métiers</vt:lpstr>
      <vt:lpstr>Décrire les entités métiers</vt:lpstr>
      <vt:lpstr>Décrire le processus métier</vt:lpstr>
      <vt:lpstr>Le passage au spécification</vt:lpstr>
      <vt:lpstr>Liens avec la modélisation métier … et SysML </vt:lpstr>
      <vt:lpstr>Estimation des charges lors de l’étude d’opportunité </vt:lpstr>
      <vt:lpstr>Quelques métriques de calibration de projet</vt:lpstr>
      <vt:lpstr>Estimation des charges</vt:lpstr>
      <vt:lpstr>Estimation des charges</vt:lpstr>
      <vt:lpstr>Estimation des charges</vt:lpstr>
      <vt:lpstr>USE CASE POINTS </vt:lpstr>
      <vt:lpstr>USE CASE POINTS  CALCUL DE EF     (ENVIRONMENTAL FACTOR)</vt:lpstr>
      <vt:lpstr>La répartition de l’effort …</vt:lpstr>
      <vt:lpstr>Mais en pratique … comment faire ?</vt:lpstr>
      <vt:lpstr>Une estimation  … TMA …. C’est Quoi ?</vt:lpstr>
      <vt:lpstr>Découpage en Unité Œuvre</vt:lpstr>
      <vt:lpstr>Une estimation  … TMA</vt:lpstr>
      <vt:lpstr>Une estimation  … TMA</vt:lpstr>
      <vt:lpstr>Une estimation  … TMA</vt:lpstr>
      <vt:lpstr>Après l’estimation  … la réalisation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www.powerpointstyles.com</dc:creator>
  <cp:lastModifiedBy>Cédric</cp:lastModifiedBy>
  <cp:revision>320</cp:revision>
  <cp:lastPrinted>1601-01-01T00:00:00Z</cp:lastPrinted>
  <dcterms:created xsi:type="dcterms:W3CDTF">1601-01-01T00:00:00Z</dcterms:created>
  <dcterms:modified xsi:type="dcterms:W3CDTF">2011-02-16T19:29:18Z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